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Now" charset="1" panose="00000500000000000000"/>
      <p:regular r:id="rId20"/>
    </p:embeddedFont>
    <p:embeddedFont>
      <p:font typeface="Now Bold" charset="1" panose="00000800000000000000"/>
      <p:regular r:id="rId21"/>
    </p:embeddedFont>
    <p:embeddedFont>
      <p:font typeface="Now Thin" charset="1" panose="00000300000000000000"/>
      <p:regular r:id="rId22"/>
    </p:embeddedFont>
    <p:embeddedFont>
      <p:font typeface="Now Light" charset="1" panose="00000400000000000000"/>
      <p:regular r:id="rId23"/>
    </p:embeddedFont>
    <p:embeddedFont>
      <p:font typeface="Now Medium" charset="1" panose="00000600000000000000"/>
      <p:regular r:id="rId24"/>
    </p:embeddedFont>
    <p:embeddedFont>
      <p:font typeface="Now Heavy" charset="1" panose="00000A00000000000000"/>
      <p:regular r:id="rId25"/>
    </p:embeddedFont>
    <p:embeddedFont>
      <p:font typeface="Open Sauce" charset="1" panose="00000500000000000000"/>
      <p:regular r:id="rId26"/>
    </p:embeddedFont>
    <p:embeddedFont>
      <p:font typeface="Open Sauce Bold" charset="1" panose="00000800000000000000"/>
      <p:regular r:id="rId27"/>
    </p:embeddedFont>
    <p:embeddedFont>
      <p:font typeface="Open Sauce Italics" charset="1" panose="00000500000000000000"/>
      <p:regular r:id="rId28"/>
    </p:embeddedFont>
    <p:embeddedFont>
      <p:font typeface="Open Sauce Bold Italics" charset="1" panose="00000800000000000000"/>
      <p:regular r:id="rId29"/>
    </p:embeddedFont>
    <p:embeddedFont>
      <p:font typeface="Open Sauce Light" charset="1" panose="00000400000000000000"/>
      <p:regular r:id="rId30"/>
    </p:embeddedFont>
    <p:embeddedFont>
      <p:font typeface="Open Sauce Light Italics" charset="1" panose="00000400000000000000"/>
      <p:regular r:id="rId31"/>
    </p:embeddedFont>
    <p:embeddedFont>
      <p:font typeface="Open Sauce Medium" charset="1" panose="00000600000000000000"/>
      <p:regular r:id="rId32"/>
    </p:embeddedFont>
    <p:embeddedFont>
      <p:font typeface="Open Sauce Medium Italics" charset="1" panose="00000600000000000000"/>
      <p:regular r:id="rId33"/>
    </p:embeddedFont>
    <p:embeddedFont>
      <p:font typeface="Open Sauce Semi-Bold" charset="1" panose="00000700000000000000"/>
      <p:regular r:id="rId34"/>
    </p:embeddedFont>
    <p:embeddedFont>
      <p:font typeface="Open Sauce Semi-Bold Italics" charset="1" panose="00000700000000000000"/>
      <p:regular r:id="rId35"/>
    </p:embeddedFont>
    <p:embeddedFont>
      <p:font typeface="Open Sauce Heavy" charset="1" panose="00000A00000000000000"/>
      <p:regular r:id="rId36"/>
    </p:embeddedFont>
    <p:embeddedFont>
      <p:font typeface="Open Sauce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3.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4.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4.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5.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6.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45982"/>
            <a:ext cx="15501768" cy="10744559"/>
          </a:xfrm>
          <a:custGeom>
            <a:avLst/>
            <a:gdLst/>
            <a:ahLst/>
            <a:cxnLst/>
            <a:rect r="r" b="b" t="t" l="l"/>
            <a:pathLst>
              <a:path h="10744559" w="15501768">
                <a:moveTo>
                  <a:pt x="0" y="0"/>
                </a:moveTo>
                <a:lnTo>
                  <a:pt x="15501768" y="0"/>
                </a:lnTo>
                <a:lnTo>
                  <a:pt x="15501768" y="10744559"/>
                </a:lnTo>
                <a:lnTo>
                  <a:pt x="0" y="10744559"/>
                </a:lnTo>
                <a:lnTo>
                  <a:pt x="0" y="0"/>
                </a:lnTo>
                <a:close/>
              </a:path>
            </a:pathLst>
          </a:custGeom>
          <a:blipFill>
            <a:blip r:embed="rId3">
              <a:extLst>
                <a:ext uri="{96DAC541-7B7A-43D3-8B79-37D633B846F1}">
                  <asvg:svgBlip xmlns:asvg="http://schemas.microsoft.com/office/drawing/2016/SVG/main" r:embed="rId4"/>
                </a:ext>
              </a:extLst>
            </a:blip>
            <a:stretch>
              <a:fillRect l="0" t="0" r="0" b="-44275"/>
            </a:stretch>
          </a:blipFill>
        </p:spPr>
      </p:sp>
      <p:sp>
        <p:nvSpPr>
          <p:cNvPr name="Freeform 4" id="4"/>
          <p:cNvSpPr/>
          <p:nvPr/>
        </p:nvSpPr>
        <p:spPr>
          <a:xfrm flipH="false" flipV="false" rot="0">
            <a:off x="15897689" y="-1791025"/>
            <a:ext cx="4066773" cy="4066773"/>
          </a:xfrm>
          <a:custGeom>
            <a:avLst/>
            <a:gdLst/>
            <a:ahLst/>
            <a:cxnLst/>
            <a:rect r="r" b="b" t="t" l="l"/>
            <a:pathLst>
              <a:path h="4066773" w="4066773">
                <a:moveTo>
                  <a:pt x="0" y="0"/>
                </a:moveTo>
                <a:lnTo>
                  <a:pt x="4066773" y="0"/>
                </a:lnTo>
                <a:lnTo>
                  <a:pt x="4066773" y="4066773"/>
                </a:lnTo>
                <a:lnTo>
                  <a:pt x="0" y="40667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04687" y="8319201"/>
            <a:ext cx="4066773" cy="4066773"/>
          </a:xfrm>
          <a:custGeom>
            <a:avLst/>
            <a:gdLst/>
            <a:ahLst/>
            <a:cxnLst/>
            <a:rect r="r" b="b" t="t" l="l"/>
            <a:pathLst>
              <a:path h="4066773" w="4066773">
                <a:moveTo>
                  <a:pt x="0" y="0"/>
                </a:moveTo>
                <a:lnTo>
                  <a:pt x="4066774" y="0"/>
                </a:lnTo>
                <a:lnTo>
                  <a:pt x="4066774" y="4066773"/>
                </a:lnTo>
                <a:lnTo>
                  <a:pt x="0" y="40667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28700" y="1190957"/>
            <a:ext cx="750581" cy="931873"/>
          </a:xfrm>
          <a:custGeom>
            <a:avLst/>
            <a:gdLst/>
            <a:ahLst/>
            <a:cxnLst/>
            <a:rect r="r" b="b" t="t" l="l"/>
            <a:pathLst>
              <a:path h="931873" w="750581">
                <a:moveTo>
                  <a:pt x="0" y="0"/>
                </a:moveTo>
                <a:lnTo>
                  <a:pt x="750581" y="0"/>
                </a:lnTo>
                <a:lnTo>
                  <a:pt x="750581" y="931873"/>
                </a:lnTo>
                <a:lnTo>
                  <a:pt x="0" y="9318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4707731" y="3011723"/>
            <a:ext cx="8872538" cy="4629150"/>
            <a:chOff x="0" y="0"/>
            <a:chExt cx="2336800" cy="1219200"/>
          </a:xfrm>
        </p:grpSpPr>
        <p:sp>
          <p:nvSpPr>
            <p:cNvPr name="Freeform 8" id="8"/>
            <p:cNvSpPr/>
            <p:nvPr/>
          </p:nvSpPr>
          <p:spPr>
            <a:xfrm flipH="false" flipV="false" rot="0">
              <a:off x="0" y="0"/>
              <a:ext cx="2336800" cy="1219200"/>
            </a:xfrm>
            <a:custGeom>
              <a:avLst/>
              <a:gdLst/>
              <a:ahLst/>
              <a:cxnLst/>
              <a:rect r="r" b="b" t="t" l="l"/>
              <a:pathLst>
                <a:path h="1219200" w="2336800">
                  <a:moveTo>
                    <a:pt x="6108" y="0"/>
                  </a:moveTo>
                  <a:lnTo>
                    <a:pt x="2330692" y="0"/>
                  </a:lnTo>
                  <a:cubicBezTo>
                    <a:pt x="2334065" y="0"/>
                    <a:pt x="2336800" y="2735"/>
                    <a:pt x="2336800" y="6108"/>
                  </a:cubicBezTo>
                  <a:lnTo>
                    <a:pt x="2336800" y="1213092"/>
                  </a:lnTo>
                  <a:cubicBezTo>
                    <a:pt x="2336800" y="1216465"/>
                    <a:pt x="2334065" y="1219200"/>
                    <a:pt x="2330692" y="1219200"/>
                  </a:cubicBezTo>
                  <a:lnTo>
                    <a:pt x="6108" y="1219200"/>
                  </a:lnTo>
                  <a:cubicBezTo>
                    <a:pt x="2735" y="1219200"/>
                    <a:pt x="0" y="1216465"/>
                    <a:pt x="0" y="1213092"/>
                  </a:cubicBezTo>
                  <a:lnTo>
                    <a:pt x="0" y="6108"/>
                  </a:lnTo>
                  <a:cubicBezTo>
                    <a:pt x="0" y="2735"/>
                    <a:pt x="2735" y="0"/>
                    <a:pt x="6108" y="0"/>
                  </a:cubicBezTo>
                  <a:close/>
                </a:path>
              </a:pathLst>
            </a:custGeom>
            <a:solidFill>
              <a:srgbClr val="00569E">
                <a:alpha val="81961"/>
              </a:srgbClr>
            </a:solidFill>
          </p:spPr>
        </p:sp>
        <p:sp>
          <p:nvSpPr>
            <p:cNvPr name="TextBox 9" id="9"/>
            <p:cNvSpPr txBox="true"/>
            <p:nvPr/>
          </p:nvSpPr>
          <p:spPr>
            <a:xfrm>
              <a:off x="0" y="-28575"/>
              <a:ext cx="2336800" cy="1247775"/>
            </a:xfrm>
            <a:prstGeom prst="rect">
              <a:avLst/>
            </a:prstGeom>
          </p:spPr>
          <p:txBody>
            <a:bodyPr anchor="ctr" rtlCol="false" tIns="50800" lIns="50800" bIns="50800" rIns="50800"/>
            <a:lstStyle/>
            <a:p>
              <a:pPr algn="ctr">
                <a:lnSpc>
                  <a:spcPts val="2590"/>
                </a:lnSpc>
              </a:pPr>
            </a:p>
          </p:txBody>
        </p:sp>
      </p:grpSp>
      <p:sp>
        <p:nvSpPr>
          <p:cNvPr name="TextBox 10" id="10"/>
          <p:cNvSpPr txBox="true"/>
          <p:nvPr/>
        </p:nvSpPr>
        <p:spPr>
          <a:xfrm rot="0">
            <a:off x="5051703" y="4015637"/>
            <a:ext cx="8184594" cy="1127863"/>
          </a:xfrm>
          <a:prstGeom prst="rect">
            <a:avLst/>
          </a:prstGeom>
        </p:spPr>
        <p:txBody>
          <a:bodyPr anchor="t" rtlCol="false" tIns="0" lIns="0" bIns="0" rIns="0">
            <a:spAutoFit/>
          </a:bodyPr>
          <a:lstStyle/>
          <a:p>
            <a:pPr algn="ctr">
              <a:lnSpc>
                <a:spcPts val="8776"/>
              </a:lnSpc>
            </a:pPr>
            <a:r>
              <a:rPr lang="en-US" sz="7314">
                <a:solidFill>
                  <a:srgbClr val="FFFFFF"/>
                </a:solidFill>
                <a:latin typeface="Now Bold"/>
              </a:rPr>
              <a:t>STORE REVIEWS</a:t>
            </a:r>
          </a:p>
        </p:txBody>
      </p:sp>
      <p:sp>
        <p:nvSpPr>
          <p:cNvPr name="TextBox 11" id="11"/>
          <p:cNvSpPr txBox="true"/>
          <p:nvPr/>
        </p:nvSpPr>
        <p:spPr>
          <a:xfrm rot="0">
            <a:off x="6076224" y="6869454"/>
            <a:ext cx="6135551" cy="446030"/>
          </a:xfrm>
          <a:prstGeom prst="rect">
            <a:avLst/>
          </a:prstGeom>
        </p:spPr>
        <p:txBody>
          <a:bodyPr anchor="t" rtlCol="false" tIns="0" lIns="0" bIns="0" rIns="0">
            <a:spAutoFit/>
          </a:bodyPr>
          <a:lstStyle/>
          <a:p>
            <a:pPr algn="ctr" marL="0" indent="0" lvl="0">
              <a:lnSpc>
                <a:spcPts val="3606"/>
              </a:lnSpc>
              <a:spcBef>
                <a:spcPct val="0"/>
              </a:spcBef>
            </a:pPr>
            <a:r>
              <a:rPr lang="en-US" sz="2931">
                <a:solidFill>
                  <a:srgbClr val="FFFFFF"/>
                </a:solidFill>
                <a:latin typeface="DM Sans"/>
              </a:rPr>
              <a:t>Presented by: Kelompok 5</a:t>
            </a:r>
          </a:p>
        </p:txBody>
      </p:sp>
      <p:sp>
        <p:nvSpPr>
          <p:cNvPr name="TextBox 12" id="12"/>
          <p:cNvSpPr txBox="true"/>
          <p:nvPr/>
        </p:nvSpPr>
        <p:spPr>
          <a:xfrm rot="0">
            <a:off x="5051703" y="5227422"/>
            <a:ext cx="8184594" cy="874755"/>
          </a:xfrm>
          <a:prstGeom prst="rect">
            <a:avLst/>
          </a:prstGeom>
        </p:spPr>
        <p:txBody>
          <a:bodyPr anchor="t" rtlCol="false" tIns="0" lIns="0" bIns="0" rIns="0">
            <a:spAutoFit/>
          </a:bodyPr>
          <a:lstStyle/>
          <a:p>
            <a:pPr algn="ctr">
              <a:lnSpc>
                <a:spcPts val="6865"/>
              </a:lnSpc>
            </a:pPr>
            <a:r>
              <a:rPr lang="en-US" sz="5721">
                <a:solidFill>
                  <a:srgbClr val="0ABFFF"/>
                </a:solidFill>
                <a:latin typeface="Now Bold"/>
              </a:rPr>
              <a:t>SENTIMENT ANALYSIS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14337686" y="-2095112"/>
            <a:ext cx="6247623" cy="6247623"/>
          </a:xfrm>
          <a:custGeom>
            <a:avLst/>
            <a:gdLst/>
            <a:ahLst/>
            <a:cxnLst/>
            <a:rect r="r" b="b" t="t" l="l"/>
            <a:pathLst>
              <a:path h="6247623" w="6247623">
                <a:moveTo>
                  <a:pt x="0" y="0"/>
                </a:moveTo>
                <a:lnTo>
                  <a:pt x="6247623" y="0"/>
                </a:lnTo>
                <a:lnTo>
                  <a:pt x="6247623" y="6247624"/>
                </a:lnTo>
                <a:lnTo>
                  <a:pt x="0" y="6247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3537" y="7801672"/>
            <a:ext cx="3608152" cy="3608152"/>
          </a:xfrm>
          <a:custGeom>
            <a:avLst/>
            <a:gdLst/>
            <a:ahLst/>
            <a:cxnLst/>
            <a:rect r="r" b="b" t="t" l="l"/>
            <a:pathLst>
              <a:path h="3608152" w="3608152">
                <a:moveTo>
                  <a:pt x="0" y="0"/>
                </a:moveTo>
                <a:lnTo>
                  <a:pt x="3608152" y="0"/>
                </a:lnTo>
                <a:lnTo>
                  <a:pt x="3608152" y="3608152"/>
                </a:lnTo>
                <a:lnTo>
                  <a:pt x="0" y="3608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0"/>
              </a:srgbClr>
            </a:solidFill>
            <a:ln w="609600" cap="sq">
              <a:solidFill>
                <a:srgbClr val="FAFAFA"/>
              </a:solidFill>
              <a:prstDash val="solid"/>
              <a:miter/>
            </a:ln>
          </p:spPr>
        </p:sp>
        <p:sp>
          <p:nvSpPr>
            <p:cNvPr name="TextBox 6" id="6"/>
            <p:cNvSpPr txBox="true"/>
            <p:nvPr/>
          </p:nvSpPr>
          <p:spPr>
            <a:xfrm>
              <a:off x="0" y="-28575"/>
              <a:ext cx="4816593" cy="2737908"/>
            </a:xfrm>
            <a:prstGeom prst="rect">
              <a:avLst/>
            </a:prstGeom>
          </p:spPr>
          <p:txBody>
            <a:bodyPr anchor="ctr" rtlCol="false" tIns="50800" lIns="50800" bIns="50800" rIns="50800"/>
            <a:lstStyle/>
            <a:p>
              <a:pPr algn="ctr">
                <a:lnSpc>
                  <a:spcPts val="2590"/>
                </a:lnSpc>
              </a:pPr>
            </a:p>
          </p:txBody>
        </p:sp>
      </p:grpSp>
      <p:sp>
        <p:nvSpPr>
          <p:cNvPr name="AutoShape 7" id="7"/>
          <p:cNvSpPr/>
          <p:nvPr/>
        </p:nvSpPr>
        <p:spPr>
          <a:xfrm>
            <a:off x="3380466" y="9244012"/>
            <a:ext cx="11527069" cy="0"/>
          </a:xfrm>
          <a:prstGeom prst="line">
            <a:avLst/>
          </a:prstGeom>
          <a:ln cap="flat" w="28575">
            <a:solidFill>
              <a:srgbClr val="FFFFFF"/>
            </a:solidFill>
            <a:prstDash val="solid"/>
            <a:headEnd type="none" len="sm" w="sm"/>
            <a:tailEnd type="none" len="sm" w="sm"/>
          </a:ln>
        </p:spPr>
      </p:sp>
      <p:sp>
        <p:nvSpPr>
          <p:cNvPr name="Freeform 8" id="8"/>
          <p:cNvSpPr/>
          <p:nvPr/>
        </p:nvSpPr>
        <p:spPr>
          <a:xfrm flipH="false" flipV="false" rot="0">
            <a:off x="1028700" y="2349653"/>
            <a:ext cx="10288581" cy="6652907"/>
          </a:xfrm>
          <a:custGeom>
            <a:avLst/>
            <a:gdLst/>
            <a:ahLst/>
            <a:cxnLst/>
            <a:rect r="r" b="b" t="t" l="l"/>
            <a:pathLst>
              <a:path h="6652907" w="10288581">
                <a:moveTo>
                  <a:pt x="0" y="0"/>
                </a:moveTo>
                <a:lnTo>
                  <a:pt x="10288581" y="0"/>
                </a:lnTo>
                <a:lnTo>
                  <a:pt x="10288581" y="6652907"/>
                </a:lnTo>
                <a:lnTo>
                  <a:pt x="0" y="6652907"/>
                </a:lnTo>
                <a:lnTo>
                  <a:pt x="0" y="0"/>
                </a:lnTo>
                <a:close/>
              </a:path>
            </a:pathLst>
          </a:custGeom>
          <a:blipFill>
            <a:blip r:embed="rId4"/>
            <a:stretch>
              <a:fillRect l="0" t="0" r="0" b="0"/>
            </a:stretch>
          </a:blipFill>
        </p:spPr>
      </p:sp>
      <p:sp>
        <p:nvSpPr>
          <p:cNvPr name="TextBox 9" id="9"/>
          <p:cNvSpPr txBox="true"/>
          <p:nvPr/>
        </p:nvSpPr>
        <p:spPr>
          <a:xfrm rot="0">
            <a:off x="5139831" y="1034550"/>
            <a:ext cx="8851806" cy="854075"/>
          </a:xfrm>
          <a:prstGeom prst="rect">
            <a:avLst/>
          </a:prstGeom>
        </p:spPr>
        <p:txBody>
          <a:bodyPr anchor="t" rtlCol="false" tIns="0" lIns="0" bIns="0" rIns="0">
            <a:spAutoFit/>
          </a:bodyPr>
          <a:lstStyle/>
          <a:p>
            <a:pPr algn="ctr" marL="0" indent="0" lvl="0">
              <a:lnSpc>
                <a:spcPts val="6616"/>
              </a:lnSpc>
              <a:spcBef>
                <a:spcPct val="0"/>
              </a:spcBef>
            </a:pPr>
            <a:r>
              <a:rPr lang="en-US" sz="5514">
                <a:solidFill>
                  <a:srgbClr val="FFFFFF"/>
                </a:solidFill>
                <a:latin typeface="Now Bold"/>
              </a:rPr>
              <a:t>TF-IDF + NAIVE BAYES</a:t>
            </a:r>
          </a:p>
        </p:txBody>
      </p:sp>
      <p:sp>
        <p:nvSpPr>
          <p:cNvPr name="TextBox 10" id="10"/>
          <p:cNvSpPr txBox="true"/>
          <p:nvPr/>
        </p:nvSpPr>
        <p:spPr>
          <a:xfrm rot="0">
            <a:off x="11843263" y="3632365"/>
            <a:ext cx="5416037" cy="3047321"/>
          </a:xfrm>
          <a:prstGeom prst="rect">
            <a:avLst/>
          </a:prstGeom>
        </p:spPr>
        <p:txBody>
          <a:bodyPr anchor="t" rtlCol="false" tIns="0" lIns="0" bIns="0" rIns="0">
            <a:spAutoFit/>
          </a:bodyPr>
          <a:lstStyle/>
          <a:p>
            <a:pPr algn="just">
              <a:lnSpc>
                <a:spcPts val="4082"/>
              </a:lnSpc>
            </a:pPr>
            <a:r>
              <a:rPr lang="en-US" sz="2721" spc="-68">
                <a:solidFill>
                  <a:srgbClr val="FFFFFF"/>
                </a:solidFill>
                <a:latin typeface="Canva Sans"/>
              </a:rPr>
              <a:t>Metode ekstraksi fitur yang digunakan yaitu TF-IDF dan menggunakan model Naive Bayes Classifier. Dengan metode tersebut di dapatkan hasil akurasi sebesar 78%</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14337686" y="-2095112"/>
            <a:ext cx="6247623" cy="6247623"/>
          </a:xfrm>
          <a:custGeom>
            <a:avLst/>
            <a:gdLst/>
            <a:ahLst/>
            <a:cxnLst/>
            <a:rect r="r" b="b" t="t" l="l"/>
            <a:pathLst>
              <a:path h="6247623" w="6247623">
                <a:moveTo>
                  <a:pt x="0" y="0"/>
                </a:moveTo>
                <a:lnTo>
                  <a:pt x="6247623" y="0"/>
                </a:lnTo>
                <a:lnTo>
                  <a:pt x="6247623" y="6247624"/>
                </a:lnTo>
                <a:lnTo>
                  <a:pt x="0" y="6247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3537" y="7801672"/>
            <a:ext cx="3608152" cy="3608152"/>
          </a:xfrm>
          <a:custGeom>
            <a:avLst/>
            <a:gdLst/>
            <a:ahLst/>
            <a:cxnLst/>
            <a:rect r="r" b="b" t="t" l="l"/>
            <a:pathLst>
              <a:path h="3608152" w="3608152">
                <a:moveTo>
                  <a:pt x="0" y="0"/>
                </a:moveTo>
                <a:lnTo>
                  <a:pt x="3608152" y="0"/>
                </a:lnTo>
                <a:lnTo>
                  <a:pt x="3608152" y="3608152"/>
                </a:lnTo>
                <a:lnTo>
                  <a:pt x="0" y="3608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0"/>
              </a:srgbClr>
            </a:solidFill>
            <a:ln w="609600" cap="sq">
              <a:solidFill>
                <a:srgbClr val="FAFAFA"/>
              </a:solidFill>
              <a:prstDash val="solid"/>
              <a:miter/>
            </a:ln>
          </p:spPr>
        </p:sp>
        <p:sp>
          <p:nvSpPr>
            <p:cNvPr name="TextBox 6" id="6"/>
            <p:cNvSpPr txBox="true"/>
            <p:nvPr/>
          </p:nvSpPr>
          <p:spPr>
            <a:xfrm>
              <a:off x="0" y="-28575"/>
              <a:ext cx="4816593" cy="2737908"/>
            </a:xfrm>
            <a:prstGeom prst="rect">
              <a:avLst/>
            </a:prstGeom>
          </p:spPr>
          <p:txBody>
            <a:bodyPr anchor="ctr" rtlCol="false" tIns="50800" lIns="50800" bIns="50800" rIns="50800"/>
            <a:lstStyle/>
            <a:p>
              <a:pPr algn="ctr">
                <a:lnSpc>
                  <a:spcPts val="2590"/>
                </a:lnSpc>
              </a:pPr>
            </a:p>
          </p:txBody>
        </p:sp>
      </p:grpSp>
      <p:sp>
        <p:nvSpPr>
          <p:cNvPr name="AutoShape 7" id="7"/>
          <p:cNvSpPr/>
          <p:nvPr/>
        </p:nvSpPr>
        <p:spPr>
          <a:xfrm>
            <a:off x="3380466" y="9244012"/>
            <a:ext cx="11527069" cy="0"/>
          </a:xfrm>
          <a:prstGeom prst="line">
            <a:avLst/>
          </a:prstGeom>
          <a:ln cap="flat" w="28575">
            <a:solidFill>
              <a:srgbClr val="FFFFFF"/>
            </a:solidFill>
            <a:prstDash val="solid"/>
            <a:headEnd type="none" len="sm" w="sm"/>
            <a:tailEnd type="none" len="sm" w="sm"/>
          </a:ln>
        </p:spPr>
      </p:sp>
      <p:sp>
        <p:nvSpPr>
          <p:cNvPr name="TextBox 8" id="8"/>
          <p:cNvSpPr txBox="true"/>
          <p:nvPr/>
        </p:nvSpPr>
        <p:spPr>
          <a:xfrm rot="0">
            <a:off x="11843263" y="3632365"/>
            <a:ext cx="5416037" cy="3047321"/>
          </a:xfrm>
          <a:prstGeom prst="rect">
            <a:avLst/>
          </a:prstGeom>
        </p:spPr>
        <p:txBody>
          <a:bodyPr anchor="t" rtlCol="false" tIns="0" lIns="0" bIns="0" rIns="0">
            <a:spAutoFit/>
          </a:bodyPr>
          <a:lstStyle/>
          <a:p>
            <a:pPr algn="just">
              <a:lnSpc>
                <a:spcPts val="4082"/>
              </a:lnSpc>
            </a:pPr>
            <a:r>
              <a:rPr lang="en-US" sz="2721" spc="-68">
                <a:solidFill>
                  <a:srgbClr val="FFFFFF"/>
                </a:solidFill>
                <a:latin typeface="Canva Sans"/>
              </a:rPr>
              <a:t>Metode ekstraksi fitur yang digunakan yaitu TF-IDF dan menggunakan model SVM Classifier. Dengan metode tersebut di dapatkan hasil akurasi sebesar 93%</a:t>
            </a:r>
          </a:p>
        </p:txBody>
      </p:sp>
      <p:sp>
        <p:nvSpPr>
          <p:cNvPr name="TextBox 9" id="9"/>
          <p:cNvSpPr txBox="true"/>
          <p:nvPr/>
        </p:nvSpPr>
        <p:spPr>
          <a:xfrm rot="0">
            <a:off x="4435494" y="1019175"/>
            <a:ext cx="8851806" cy="854075"/>
          </a:xfrm>
          <a:prstGeom prst="rect">
            <a:avLst/>
          </a:prstGeom>
        </p:spPr>
        <p:txBody>
          <a:bodyPr anchor="t" rtlCol="false" tIns="0" lIns="0" bIns="0" rIns="0">
            <a:spAutoFit/>
          </a:bodyPr>
          <a:lstStyle/>
          <a:p>
            <a:pPr algn="ctr" marL="0" indent="0" lvl="0">
              <a:lnSpc>
                <a:spcPts val="6616"/>
              </a:lnSpc>
              <a:spcBef>
                <a:spcPct val="0"/>
              </a:spcBef>
            </a:pPr>
            <a:r>
              <a:rPr lang="en-US" sz="5514">
                <a:solidFill>
                  <a:srgbClr val="FFFFFF"/>
                </a:solidFill>
                <a:latin typeface="Now Bold"/>
              </a:rPr>
              <a:t>TF-IDF + SVM</a:t>
            </a:r>
          </a:p>
        </p:txBody>
      </p:sp>
      <p:sp>
        <p:nvSpPr>
          <p:cNvPr name="Freeform 10" id="10"/>
          <p:cNvSpPr/>
          <p:nvPr/>
        </p:nvSpPr>
        <p:spPr>
          <a:xfrm flipH="false" flipV="false" rot="0">
            <a:off x="1290539" y="2582596"/>
            <a:ext cx="9424504" cy="5937783"/>
          </a:xfrm>
          <a:custGeom>
            <a:avLst/>
            <a:gdLst/>
            <a:ahLst/>
            <a:cxnLst/>
            <a:rect r="r" b="b" t="t" l="l"/>
            <a:pathLst>
              <a:path h="5937783" w="9424504">
                <a:moveTo>
                  <a:pt x="0" y="0"/>
                </a:moveTo>
                <a:lnTo>
                  <a:pt x="9424505" y="0"/>
                </a:lnTo>
                <a:lnTo>
                  <a:pt x="9424505" y="5937783"/>
                </a:lnTo>
                <a:lnTo>
                  <a:pt x="0" y="5937783"/>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14337686" y="-2095112"/>
            <a:ext cx="6247623" cy="6247623"/>
          </a:xfrm>
          <a:custGeom>
            <a:avLst/>
            <a:gdLst/>
            <a:ahLst/>
            <a:cxnLst/>
            <a:rect r="r" b="b" t="t" l="l"/>
            <a:pathLst>
              <a:path h="6247623" w="6247623">
                <a:moveTo>
                  <a:pt x="0" y="0"/>
                </a:moveTo>
                <a:lnTo>
                  <a:pt x="6247623" y="0"/>
                </a:lnTo>
                <a:lnTo>
                  <a:pt x="6247623" y="6247624"/>
                </a:lnTo>
                <a:lnTo>
                  <a:pt x="0" y="6247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3537" y="7801672"/>
            <a:ext cx="3608152" cy="3608152"/>
          </a:xfrm>
          <a:custGeom>
            <a:avLst/>
            <a:gdLst/>
            <a:ahLst/>
            <a:cxnLst/>
            <a:rect r="r" b="b" t="t" l="l"/>
            <a:pathLst>
              <a:path h="3608152" w="3608152">
                <a:moveTo>
                  <a:pt x="0" y="0"/>
                </a:moveTo>
                <a:lnTo>
                  <a:pt x="3608152" y="0"/>
                </a:lnTo>
                <a:lnTo>
                  <a:pt x="3608152" y="3608152"/>
                </a:lnTo>
                <a:lnTo>
                  <a:pt x="0" y="3608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0"/>
              </a:srgbClr>
            </a:solidFill>
            <a:ln w="609600" cap="sq">
              <a:solidFill>
                <a:srgbClr val="FAFAFA"/>
              </a:solidFill>
              <a:prstDash val="solid"/>
              <a:miter/>
            </a:ln>
          </p:spPr>
        </p:sp>
        <p:sp>
          <p:nvSpPr>
            <p:cNvPr name="TextBox 6" id="6"/>
            <p:cNvSpPr txBox="true"/>
            <p:nvPr/>
          </p:nvSpPr>
          <p:spPr>
            <a:xfrm>
              <a:off x="0" y="-28575"/>
              <a:ext cx="4816593" cy="2737908"/>
            </a:xfrm>
            <a:prstGeom prst="rect">
              <a:avLst/>
            </a:prstGeom>
          </p:spPr>
          <p:txBody>
            <a:bodyPr anchor="ctr" rtlCol="false" tIns="50800" lIns="50800" bIns="50800" rIns="50800"/>
            <a:lstStyle/>
            <a:p>
              <a:pPr algn="ctr">
                <a:lnSpc>
                  <a:spcPts val="2590"/>
                </a:lnSpc>
              </a:pPr>
            </a:p>
          </p:txBody>
        </p:sp>
      </p:grpSp>
      <p:sp>
        <p:nvSpPr>
          <p:cNvPr name="AutoShape 7" id="7"/>
          <p:cNvSpPr/>
          <p:nvPr/>
        </p:nvSpPr>
        <p:spPr>
          <a:xfrm>
            <a:off x="3380466" y="9244012"/>
            <a:ext cx="11527069" cy="0"/>
          </a:xfrm>
          <a:prstGeom prst="line">
            <a:avLst/>
          </a:prstGeom>
          <a:ln cap="flat" w="28575">
            <a:solidFill>
              <a:srgbClr val="FFFFFF"/>
            </a:solidFill>
            <a:prstDash val="solid"/>
            <a:headEnd type="none" len="sm" w="sm"/>
            <a:tailEnd type="none" len="sm" w="sm"/>
          </a:ln>
        </p:spPr>
      </p:sp>
      <p:sp>
        <p:nvSpPr>
          <p:cNvPr name="TextBox 8" id="8"/>
          <p:cNvSpPr txBox="true"/>
          <p:nvPr/>
        </p:nvSpPr>
        <p:spPr>
          <a:xfrm rot="0">
            <a:off x="11843263" y="3632365"/>
            <a:ext cx="5416037" cy="3047321"/>
          </a:xfrm>
          <a:prstGeom prst="rect">
            <a:avLst/>
          </a:prstGeom>
        </p:spPr>
        <p:txBody>
          <a:bodyPr anchor="t" rtlCol="false" tIns="0" lIns="0" bIns="0" rIns="0">
            <a:spAutoFit/>
          </a:bodyPr>
          <a:lstStyle/>
          <a:p>
            <a:pPr algn="just">
              <a:lnSpc>
                <a:spcPts val="4082"/>
              </a:lnSpc>
            </a:pPr>
            <a:r>
              <a:rPr lang="en-US" sz="2721" spc="-68">
                <a:solidFill>
                  <a:srgbClr val="FFFFFF"/>
                </a:solidFill>
                <a:latin typeface="Canva Sans"/>
              </a:rPr>
              <a:t>Metode ekstraksi fitur yang digunakan yaitu Skip N-Gram dan menggunakan model Naive Bayes Classifier. Dengan metode tersebut di dapatkan hasil akurasi sebesar 83%</a:t>
            </a:r>
          </a:p>
        </p:txBody>
      </p:sp>
      <p:sp>
        <p:nvSpPr>
          <p:cNvPr name="TextBox 9" id="9"/>
          <p:cNvSpPr txBox="true"/>
          <p:nvPr/>
        </p:nvSpPr>
        <p:spPr>
          <a:xfrm rot="0">
            <a:off x="3380466" y="1277204"/>
            <a:ext cx="10710516" cy="854075"/>
          </a:xfrm>
          <a:prstGeom prst="rect">
            <a:avLst/>
          </a:prstGeom>
        </p:spPr>
        <p:txBody>
          <a:bodyPr anchor="t" rtlCol="false" tIns="0" lIns="0" bIns="0" rIns="0">
            <a:spAutoFit/>
          </a:bodyPr>
          <a:lstStyle/>
          <a:p>
            <a:pPr algn="ctr" marL="0" indent="0" lvl="0">
              <a:lnSpc>
                <a:spcPts val="6616"/>
              </a:lnSpc>
              <a:spcBef>
                <a:spcPct val="0"/>
              </a:spcBef>
            </a:pPr>
            <a:r>
              <a:rPr lang="en-US" sz="5514">
                <a:solidFill>
                  <a:srgbClr val="FFFFFF"/>
                </a:solidFill>
                <a:latin typeface="Now Bold"/>
              </a:rPr>
              <a:t>SKIP N-GRAM + NAIVE BAYES</a:t>
            </a:r>
          </a:p>
        </p:txBody>
      </p:sp>
      <p:sp>
        <p:nvSpPr>
          <p:cNvPr name="Freeform 10" id="10"/>
          <p:cNvSpPr/>
          <p:nvPr/>
        </p:nvSpPr>
        <p:spPr>
          <a:xfrm flipH="false" flipV="false" rot="0">
            <a:off x="1290539" y="2857114"/>
            <a:ext cx="9786128" cy="5953798"/>
          </a:xfrm>
          <a:custGeom>
            <a:avLst/>
            <a:gdLst/>
            <a:ahLst/>
            <a:cxnLst/>
            <a:rect r="r" b="b" t="t" l="l"/>
            <a:pathLst>
              <a:path h="5953798" w="9786128">
                <a:moveTo>
                  <a:pt x="0" y="0"/>
                </a:moveTo>
                <a:lnTo>
                  <a:pt x="9786128" y="0"/>
                </a:lnTo>
                <a:lnTo>
                  <a:pt x="9786128" y="5953798"/>
                </a:lnTo>
                <a:lnTo>
                  <a:pt x="0" y="5953798"/>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14337686" y="-2095112"/>
            <a:ext cx="6247623" cy="6247623"/>
          </a:xfrm>
          <a:custGeom>
            <a:avLst/>
            <a:gdLst/>
            <a:ahLst/>
            <a:cxnLst/>
            <a:rect r="r" b="b" t="t" l="l"/>
            <a:pathLst>
              <a:path h="6247623" w="6247623">
                <a:moveTo>
                  <a:pt x="0" y="0"/>
                </a:moveTo>
                <a:lnTo>
                  <a:pt x="6247623" y="0"/>
                </a:lnTo>
                <a:lnTo>
                  <a:pt x="6247623" y="6247624"/>
                </a:lnTo>
                <a:lnTo>
                  <a:pt x="0" y="6247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3537" y="7801672"/>
            <a:ext cx="3608152" cy="3608152"/>
          </a:xfrm>
          <a:custGeom>
            <a:avLst/>
            <a:gdLst/>
            <a:ahLst/>
            <a:cxnLst/>
            <a:rect r="r" b="b" t="t" l="l"/>
            <a:pathLst>
              <a:path h="3608152" w="3608152">
                <a:moveTo>
                  <a:pt x="0" y="0"/>
                </a:moveTo>
                <a:lnTo>
                  <a:pt x="3608152" y="0"/>
                </a:lnTo>
                <a:lnTo>
                  <a:pt x="3608152" y="3608152"/>
                </a:lnTo>
                <a:lnTo>
                  <a:pt x="0" y="3608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0"/>
              </a:srgbClr>
            </a:solidFill>
            <a:ln w="609600" cap="sq">
              <a:solidFill>
                <a:srgbClr val="FAFAFA"/>
              </a:solidFill>
              <a:prstDash val="solid"/>
              <a:miter/>
            </a:ln>
          </p:spPr>
        </p:sp>
        <p:sp>
          <p:nvSpPr>
            <p:cNvPr name="TextBox 6" id="6"/>
            <p:cNvSpPr txBox="true"/>
            <p:nvPr/>
          </p:nvSpPr>
          <p:spPr>
            <a:xfrm>
              <a:off x="0" y="-28575"/>
              <a:ext cx="4816593" cy="2737908"/>
            </a:xfrm>
            <a:prstGeom prst="rect">
              <a:avLst/>
            </a:prstGeom>
          </p:spPr>
          <p:txBody>
            <a:bodyPr anchor="ctr" rtlCol="false" tIns="50800" lIns="50800" bIns="50800" rIns="50800"/>
            <a:lstStyle/>
            <a:p>
              <a:pPr algn="ctr">
                <a:lnSpc>
                  <a:spcPts val="2590"/>
                </a:lnSpc>
              </a:pPr>
            </a:p>
          </p:txBody>
        </p:sp>
      </p:grpSp>
      <p:sp>
        <p:nvSpPr>
          <p:cNvPr name="AutoShape 7" id="7"/>
          <p:cNvSpPr/>
          <p:nvPr/>
        </p:nvSpPr>
        <p:spPr>
          <a:xfrm>
            <a:off x="3380466" y="9244012"/>
            <a:ext cx="11527069" cy="0"/>
          </a:xfrm>
          <a:prstGeom prst="line">
            <a:avLst/>
          </a:prstGeom>
          <a:ln cap="flat" w="28575">
            <a:solidFill>
              <a:srgbClr val="FFFFFF"/>
            </a:solidFill>
            <a:prstDash val="solid"/>
            <a:headEnd type="none" len="sm" w="sm"/>
            <a:tailEnd type="none" len="sm" w="sm"/>
          </a:ln>
        </p:spPr>
      </p:sp>
      <p:sp>
        <p:nvSpPr>
          <p:cNvPr name="TextBox 8" id="8"/>
          <p:cNvSpPr txBox="true"/>
          <p:nvPr/>
        </p:nvSpPr>
        <p:spPr>
          <a:xfrm rot="0">
            <a:off x="11843263" y="3632365"/>
            <a:ext cx="5416037" cy="3047321"/>
          </a:xfrm>
          <a:prstGeom prst="rect">
            <a:avLst/>
          </a:prstGeom>
        </p:spPr>
        <p:txBody>
          <a:bodyPr anchor="t" rtlCol="false" tIns="0" lIns="0" bIns="0" rIns="0">
            <a:spAutoFit/>
          </a:bodyPr>
          <a:lstStyle/>
          <a:p>
            <a:pPr algn="just">
              <a:lnSpc>
                <a:spcPts val="4082"/>
              </a:lnSpc>
            </a:pPr>
            <a:r>
              <a:rPr lang="en-US" sz="2721" spc="-68">
                <a:solidFill>
                  <a:srgbClr val="FFFFFF"/>
                </a:solidFill>
                <a:latin typeface="Canva Sans"/>
              </a:rPr>
              <a:t>Metode ekstraksi fitur yang digunakan yaitu Skip N-Gram dan menggunakan model SVM Classifier. Dengan metode tersebut di dapatkan hasil akurasi sebesar 89%</a:t>
            </a:r>
          </a:p>
        </p:txBody>
      </p:sp>
      <p:sp>
        <p:nvSpPr>
          <p:cNvPr name="TextBox 9" id="9"/>
          <p:cNvSpPr txBox="true"/>
          <p:nvPr/>
        </p:nvSpPr>
        <p:spPr>
          <a:xfrm rot="0">
            <a:off x="3380466" y="1019175"/>
            <a:ext cx="10710516" cy="854075"/>
          </a:xfrm>
          <a:prstGeom prst="rect">
            <a:avLst/>
          </a:prstGeom>
        </p:spPr>
        <p:txBody>
          <a:bodyPr anchor="t" rtlCol="false" tIns="0" lIns="0" bIns="0" rIns="0">
            <a:spAutoFit/>
          </a:bodyPr>
          <a:lstStyle/>
          <a:p>
            <a:pPr algn="ctr" marL="0" indent="0" lvl="0">
              <a:lnSpc>
                <a:spcPts val="6616"/>
              </a:lnSpc>
              <a:spcBef>
                <a:spcPct val="0"/>
              </a:spcBef>
            </a:pPr>
            <a:r>
              <a:rPr lang="en-US" sz="5514">
                <a:solidFill>
                  <a:srgbClr val="FFFFFF"/>
                </a:solidFill>
                <a:latin typeface="Now Bold"/>
              </a:rPr>
              <a:t>SKIP N-GRAM + SVM</a:t>
            </a:r>
          </a:p>
        </p:txBody>
      </p:sp>
      <p:sp>
        <p:nvSpPr>
          <p:cNvPr name="Freeform 10" id="10"/>
          <p:cNvSpPr/>
          <p:nvPr/>
        </p:nvSpPr>
        <p:spPr>
          <a:xfrm flipH="false" flipV="false" rot="0">
            <a:off x="1290539" y="2388033"/>
            <a:ext cx="9429360" cy="6326909"/>
          </a:xfrm>
          <a:custGeom>
            <a:avLst/>
            <a:gdLst/>
            <a:ahLst/>
            <a:cxnLst/>
            <a:rect r="r" b="b" t="t" l="l"/>
            <a:pathLst>
              <a:path h="6326909" w="9429360">
                <a:moveTo>
                  <a:pt x="0" y="0"/>
                </a:moveTo>
                <a:lnTo>
                  <a:pt x="9429360" y="0"/>
                </a:lnTo>
                <a:lnTo>
                  <a:pt x="9429360" y="6326909"/>
                </a:lnTo>
                <a:lnTo>
                  <a:pt x="0" y="6326909"/>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14337686" y="-2095112"/>
            <a:ext cx="6247623" cy="6247623"/>
          </a:xfrm>
          <a:custGeom>
            <a:avLst/>
            <a:gdLst/>
            <a:ahLst/>
            <a:cxnLst/>
            <a:rect r="r" b="b" t="t" l="l"/>
            <a:pathLst>
              <a:path h="6247623" w="6247623">
                <a:moveTo>
                  <a:pt x="0" y="0"/>
                </a:moveTo>
                <a:lnTo>
                  <a:pt x="6247623" y="0"/>
                </a:lnTo>
                <a:lnTo>
                  <a:pt x="6247623" y="6247624"/>
                </a:lnTo>
                <a:lnTo>
                  <a:pt x="0" y="6247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3537" y="7801672"/>
            <a:ext cx="3608152" cy="3608152"/>
          </a:xfrm>
          <a:custGeom>
            <a:avLst/>
            <a:gdLst/>
            <a:ahLst/>
            <a:cxnLst/>
            <a:rect r="r" b="b" t="t" l="l"/>
            <a:pathLst>
              <a:path h="3608152" w="3608152">
                <a:moveTo>
                  <a:pt x="0" y="0"/>
                </a:moveTo>
                <a:lnTo>
                  <a:pt x="3608152" y="0"/>
                </a:lnTo>
                <a:lnTo>
                  <a:pt x="3608152" y="3608152"/>
                </a:lnTo>
                <a:lnTo>
                  <a:pt x="0" y="3608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0"/>
              </a:srgbClr>
            </a:solidFill>
            <a:ln w="609600" cap="sq">
              <a:solidFill>
                <a:srgbClr val="FAFAFA"/>
              </a:solidFill>
              <a:prstDash val="solid"/>
              <a:miter/>
            </a:ln>
          </p:spPr>
        </p:sp>
        <p:sp>
          <p:nvSpPr>
            <p:cNvPr name="TextBox 6" id="6"/>
            <p:cNvSpPr txBox="true"/>
            <p:nvPr/>
          </p:nvSpPr>
          <p:spPr>
            <a:xfrm>
              <a:off x="0" y="-28575"/>
              <a:ext cx="4816593" cy="2737908"/>
            </a:xfrm>
            <a:prstGeom prst="rect">
              <a:avLst/>
            </a:prstGeom>
          </p:spPr>
          <p:txBody>
            <a:bodyPr anchor="ctr" rtlCol="false" tIns="50800" lIns="50800" bIns="50800" rIns="50800"/>
            <a:lstStyle/>
            <a:p>
              <a:pPr algn="ctr">
                <a:lnSpc>
                  <a:spcPts val="2590"/>
                </a:lnSpc>
              </a:pPr>
            </a:p>
          </p:txBody>
        </p:sp>
      </p:grpSp>
      <p:sp>
        <p:nvSpPr>
          <p:cNvPr name="Freeform 7" id="7"/>
          <p:cNvSpPr/>
          <p:nvPr/>
        </p:nvSpPr>
        <p:spPr>
          <a:xfrm flipH="false" flipV="false" rot="0">
            <a:off x="2123926" y="1705633"/>
            <a:ext cx="13678661" cy="7552667"/>
          </a:xfrm>
          <a:custGeom>
            <a:avLst/>
            <a:gdLst/>
            <a:ahLst/>
            <a:cxnLst/>
            <a:rect r="r" b="b" t="t" l="l"/>
            <a:pathLst>
              <a:path h="7552667" w="13678661">
                <a:moveTo>
                  <a:pt x="0" y="0"/>
                </a:moveTo>
                <a:lnTo>
                  <a:pt x="13678661" y="0"/>
                </a:lnTo>
                <a:lnTo>
                  <a:pt x="13678661" y="7552667"/>
                </a:lnTo>
                <a:lnTo>
                  <a:pt x="0" y="7552667"/>
                </a:lnTo>
                <a:lnTo>
                  <a:pt x="0" y="0"/>
                </a:lnTo>
                <a:close/>
              </a:path>
            </a:pathLst>
          </a:custGeom>
          <a:blipFill>
            <a:blip r:embed="rId4"/>
            <a:stretch>
              <a:fillRect l="0" t="-10370" r="0" b="-10370"/>
            </a:stretch>
          </a:blipFill>
        </p:spPr>
      </p:sp>
      <p:sp>
        <p:nvSpPr>
          <p:cNvPr name="TextBox 8" id="8"/>
          <p:cNvSpPr txBox="true"/>
          <p:nvPr/>
        </p:nvSpPr>
        <p:spPr>
          <a:xfrm rot="0">
            <a:off x="3788742" y="732143"/>
            <a:ext cx="10710516" cy="854075"/>
          </a:xfrm>
          <a:prstGeom prst="rect">
            <a:avLst/>
          </a:prstGeom>
        </p:spPr>
        <p:txBody>
          <a:bodyPr anchor="t" rtlCol="false" tIns="0" lIns="0" bIns="0" rIns="0">
            <a:spAutoFit/>
          </a:bodyPr>
          <a:lstStyle/>
          <a:p>
            <a:pPr algn="ctr" marL="0" indent="0" lvl="0">
              <a:lnSpc>
                <a:spcPts val="6616"/>
              </a:lnSpc>
              <a:spcBef>
                <a:spcPct val="0"/>
              </a:spcBef>
            </a:pPr>
            <a:r>
              <a:rPr lang="en-US" sz="5514">
                <a:solidFill>
                  <a:srgbClr val="FFFFFF"/>
                </a:solidFill>
                <a:latin typeface="Now Bold"/>
              </a:rPr>
              <a:t>GUI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10625138" y="8824"/>
            <a:ext cx="7662862" cy="10309946"/>
          </a:xfrm>
          <a:custGeom>
            <a:avLst/>
            <a:gdLst/>
            <a:ahLst/>
            <a:cxnLst/>
            <a:rect r="r" b="b" t="t" l="l"/>
            <a:pathLst>
              <a:path h="10309946" w="7662862">
                <a:moveTo>
                  <a:pt x="0" y="0"/>
                </a:moveTo>
                <a:lnTo>
                  <a:pt x="7662862" y="0"/>
                </a:lnTo>
                <a:lnTo>
                  <a:pt x="7662862" y="10309946"/>
                </a:lnTo>
                <a:lnTo>
                  <a:pt x="0" y="10309946"/>
                </a:lnTo>
                <a:lnTo>
                  <a:pt x="0" y="0"/>
                </a:lnTo>
                <a:close/>
              </a:path>
            </a:pathLst>
          </a:custGeom>
          <a:blipFill>
            <a:blip r:embed="rId2"/>
            <a:stretch>
              <a:fillRect l="-50971" t="0" r="-50971" b="0"/>
            </a:stretch>
          </a:blipFill>
        </p:spPr>
      </p:sp>
      <p:sp>
        <p:nvSpPr>
          <p:cNvPr name="TextBox 3" id="3"/>
          <p:cNvSpPr txBox="true"/>
          <p:nvPr/>
        </p:nvSpPr>
        <p:spPr>
          <a:xfrm rot="0">
            <a:off x="1648997" y="1961627"/>
            <a:ext cx="7681999" cy="615950"/>
          </a:xfrm>
          <a:prstGeom prst="rect">
            <a:avLst/>
          </a:prstGeom>
        </p:spPr>
        <p:txBody>
          <a:bodyPr anchor="t" rtlCol="false" tIns="0" lIns="0" bIns="0" rIns="0">
            <a:spAutoFit/>
          </a:bodyPr>
          <a:lstStyle/>
          <a:p>
            <a:pPr marL="0" indent="0" lvl="0">
              <a:lnSpc>
                <a:spcPts val="4751"/>
              </a:lnSpc>
              <a:spcBef>
                <a:spcPct val="0"/>
              </a:spcBef>
            </a:pPr>
            <a:r>
              <a:rPr lang="en-US" sz="3959">
                <a:solidFill>
                  <a:srgbClr val="FFFFFF"/>
                </a:solidFill>
                <a:latin typeface="Now Bold"/>
              </a:rPr>
              <a:t>PEMBAGIAN TUGAS</a:t>
            </a:r>
          </a:p>
        </p:txBody>
      </p:sp>
      <p:grpSp>
        <p:nvGrpSpPr>
          <p:cNvPr name="Group 4" id="4"/>
          <p:cNvGrpSpPr/>
          <p:nvPr/>
        </p:nvGrpSpPr>
        <p:grpSpPr>
          <a:xfrm rot="0">
            <a:off x="2774820" y="3971932"/>
            <a:ext cx="3454608" cy="4343916"/>
            <a:chOff x="0" y="0"/>
            <a:chExt cx="1215542" cy="1528455"/>
          </a:xfrm>
        </p:grpSpPr>
        <p:sp>
          <p:nvSpPr>
            <p:cNvPr name="Freeform 5" id="5"/>
            <p:cNvSpPr/>
            <p:nvPr/>
          </p:nvSpPr>
          <p:spPr>
            <a:xfrm flipH="false" flipV="false" rot="0">
              <a:off x="0" y="0"/>
              <a:ext cx="1215542" cy="1528455"/>
            </a:xfrm>
            <a:custGeom>
              <a:avLst/>
              <a:gdLst/>
              <a:ahLst/>
              <a:cxnLst/>
              <a:rect r="r" b="b" t="t" l="l"/>
              <a:pathLst>
                <a:path h="1528455" w="1215542">
                  <a:moveTo>
                    <a:pt x="0" y="0"/>
                  </a:moveTo>
                  <a:lnTo>
                    <a:pt x="1215542" y="0"/>
                  </a:lnTo>
                  <a:lnTo>
                    <a:pt x="1215542" y="1528455"/>
                  </a:lnTo>
                  <a:lnTo>
                    <a:pt x="0" y="1528455"/>
                  </a:lnTo>
                  <a:close/>
                </a:path>
              </a:pathLst>
            </a:custGeom>
            <a:solidFill>
              <a:srgbClr val="2C3240"/>
            </a:solidFill>
          </p:spPr>
        </p:sp>
        <p:sp>
          <p:nvSpPr>
            <p:cNvPr name="TextBox 6" id="6"/>
            <p:cNvSpPr txBox="true"/>
            <p:nvPr/>
          </p:nvSpPr>
          <p:spPr>
            <a:xfrm>
              <a:off x="0" y="-28575"/>
              <a:ext cx="1215542" cy="1557030"/>
            </a:xfrm>
            <a:prstGeom prst="rect">
              <a:avLst/>
            </a:prstGeom>
          </p:spPr>
          <p:txBody>
            <a:bodyPr anchor="ctr" rtlCol="false" tIns="50800" lIns="50800" bIns="50800" rIns="50800"/>
            <a:lstStyle/>
            <a:p>
              <a:pPr algn="ctr">
                <a:lnSpc>
                  <a:spcPts val="2590"/>
                </a:lnSpc>
              </a:pPr>
            </a:p>
          </p:txBody>
        </p:sp>
      </p:grpSp>
      <p:grpSp>
        <p:nvGrpSpPr>
          <p:cNvPr name="Group 7" id="7"/>
          <p:cNvGrpSpPr/>
          <p:nvPr/>
        </p:nvGrpSpPr>
        <p:grpSpPr>
          <a:xfrm rot="0">
            <a:off x="7382971" y="3971932"/>
            <a:ext cx="3454608" cy="4343916"/>
            <a:chOff x="0" y="0"/>
            <a:chExt cx="1215542" cy="1528455"/>
          </a:xfrm>
        </p:grpSpPr>
        <p:sp>
          <p:nvSpPr>
            <p:cNvPr name="Freeform 8" id="8"/>
            <p:cNvSpPr/>
            <p:nvPr/>
          </p:nvSpPr>
          <p:spPr>
            <a:xfrm flipH="false" flipV="false" rot="0">
              <a:off x="0" y="0"/>
              <a:ext cx="1215542" cy="1528455"/>
            </a:xfrm>
            <a:custGeom>
              <a:avLst/>
              <a:gdLst/>
              <a:ahLst/>
              <a:cxnLst/>
              <a:rect r="r" b="b" t="t" l="l"/>
              <a:pathLst>
                <a:path h="1528455" w="1215542">
                  <a:moveTo>
                    <a:pt x="0" y="0"/>
                  </a:moveTo>
                  <a:lnTo>
                    <a:pt x="1215542" y="0"/>
                  </a:lnTo>
                  <a:lnTo>
                    <a:pt x="1215542" y="1528455"/>
                  </a:lnTo>
                  <a:lnTo>
                    <a:pt x="0" y="1528455"/>
                  </a:lnTo>
                  <a:close/>
                </a:path>
              </a:pathLst>
            </a:custGeom>
            <a:solidFill>
              <a:srgbClr val="2C3240"/>
            </a:solidFill>
          </p:spPr>
        </p:sp>
        <p:sp>
          <p:nvSpPr>
            <p:cNvPr name="TextBox 9" id="9"/>
            <p:cNvSpPr txBox="true"/>
            <p:nvPr/>
          </p:nvSpPr>
          <p:spPr>
            <a:xfrm>
              <a:off x="0" y="-28575"/>
              <a:ext cx="1215542" cy="1557030"/>
            </a:xfrm>
            <a:prstGeom prst="rect">
              <a:avLst/>
            </a:prstGeom>
          </p:spPr>
          <p:txBody>
            <a:bodyPr anchor="ctr" rtlCol="false" tIns="50800" lIns="50800" bIns="50800" rIns="50800"/>
            <a:lstStyle/>
            <a:p>
              <a:pPr algn="ctr">
                <a:lnSpc>
                  <a:spcPts val="2590"/>
                </a:lnSpc>
              </a:pPr>
            </a:p>
          </p:txBody>
        </p:sp>
      </p:grpSp>
      <p:grpSp>
        <p:nvGrpSpPr>
          <p:cNvPr name="Group 10" id="10"/>
          <p:cNvGrpSpPr/>
          <p:nvPr/>
        </p:nvGrpSpPr>
        <p:grpSpPr>
          <a:xfrm rot="0">
            <a:off x="11991123" y="3971932"/>
            <a:ext cx="3454608" cy="4343916"/>
            <a:chOff x="0" y="0"/>
            <a:chExt cx="1215542" cy="1528455"/>
          </a:xfrm>
        </p:grpSpPr>
        <p:sp>
          <p:nvSpPr>
            <p:cNvPr name="Freeform 11" id="11"/>
            <p:cNvSpPr/>
            <p:nvPr/>
          </p:nvSpPr>
          <p:spPr>
            <a:xfrm flipH="false" flipV="false" rot="0">
              <a:off x="0" y="0"/>
              <a:ext cx="1215542" cy="1528455"/>
            </a:xfrm>
            <a:custGeom>
              <a:avLst/>
              <a:gdLst/>
              <a:ahLst/>
              <a:cxnLst/>
              <a:rect r="r" b="b" t="t" l="l"/>
              <a:pathLst>
                <a:path h="1528455" w="1215542">
                  <a:moveTo>
                    <a:pt x="0" y="0"/>
                  </a:moveTo>
                  <a:lnTo>
                    <a:pt x="1215542" y="0"/>
                  </a:lnTo>
                  <a:lnTo>
                    <a:pt x="1215542" y="1528455"/>
                  </a:lnTo>
                  <a:lnTo>
                    <a:pt x="0" y="1528455"/>
                  </a:lnTo>
                  <a:close/>
                </a:path>
              </a:pathLst>
            </a:custGeom>
            <a:solidFill>
              <a:srgbClr val="2C3240"/>
            </a:solidFill>
          </p:spPr>
        </p:sp>
        <p:sp>
          <p:nvSpPr>
            <p:cNvPr name="TextBox 12" id="12"/>
            <p:cNvSpPr txBox="true"/>
            <p:nvPr/>
          </p:nvSpPr>
          <p:spPr>
            <a:xfrm>
              <a:off x="0" y="-28575"/>
              <a:ext cx="1215542" cy="1557030"/>
            </a:xfrm>
            <a:prstGeom prst="rect">
              <a:avLst/>
            </a:prstGeom>
          </p:spPr>
          <p:txBody>
            <a:bodyPr anchor="ctr" rtlCol="false" tIns="50800" lIns="50800" bIns="50800" rIns="50800"/>
            <a:lstStyle/>
            <a:p>
              <a:pPr algn="ctr">
                <a:lnSpc>
                  <a:spcPts val="2590"/>
                </a:lnSpc>
              </a:pPr>
            </a:p>
          </p:txBody>
        </p:sp>
      </p:grpSp>
      <p:sp>
        <p:nvSpPr>
          <p:cNvPr name="TextBox 13" id="13"/>
          <p:cNvSpPr txBox="true"/>
          <p:nvPr/>
        </p:nvSpPr>
        <p:spPr>
          <a:xfrm rot="0">
            <a:off x="3005878" y="4686300"/>
            <a:ext cx="2992491" cy="457200"/>
          </a:xfrm>
          <a:prstGeom prst="rect">
            <a:avLst/>
          </a:prstGeom>
        </p:spPr>
        <p:txBody>
          <a:bodyPr anchor="t" rtlCol="false" tIns="0" lIns="0" bIns="0" rIns="0">
            <a:spAutoFit/>
          </a:bodyPr>
          <a:lstStyle/>
          <a:p>
            <a:pPr algn="ctr" marL="0" indent="0" lvl="0">
              <a:lnSpc>
                <a:spcPts val="3712"/>
              </a:lnSpc>
              <a:spcBef>
                <a:spcPct val="0"/>
              </a:spcBef>
            </a:pPr>
            <a:r>
              <a:rPr lang="en-US" sz="3093">
                <a:solidFill>
                  <a:srgbClr val="00B5F8"/>
                </a:solidFill>
                <a:latin typeface="Canva Sans Bold"/>
              </a:rPr>
              <a:t>Hendra</a:t>
            </a:r>
          </a:p>
        </p:txBody>
      </p:sp>
      <p:sp>
        <p:nvSpPr>
          <p:cNvPr name="TextBox 14" id="14"/>
          <p:cNvSpPr txBox="true"/>
          <p:nvPr/>
        </p:nvSpPr>
        <p:spPr>
          <a:xfrm rot="0">
            <a:off x="7614030" y="4706597"/>
            <a:ext cx="2992491" cy="457200"/>
          </a:xfrm>
          <a:prstGeom prst="rect">
            <a:avLst/>
          </a:prstGeom>
        </p:spPr>
        <p:txBody>
          <a:bodyPr anchor="t" rtlCol="false" tIns="0" lIns="0" bIns="0" rIns="0">
            <a:spAutoFit/>
          </a:bodyPr>
          <a:lstStyle/>
          <a:p>
            <a:pPr algn="ctr" marL="0" indent="0" lvl="0">
              <a:lnSpc>
                <a:spcPts val="3712"/>
              </a:lnSpc>
              <a:spcBef>
                <a:spcPct val="0"/>
              </a:spcBef>
            </a:pPr>
            <a:r>
              <a:rPr lang="en-US" sz="3093">
                <a:solidFill>
                  <a:srgbClr val="00B5F8"/>
                </a:solidFill>
                <a:latin typeface="Canva Sans Bold"/>
              </a:rPr>
              <a:t>Rafi</a:t>
            </a:r>
          </a:p>
        </p:txBody>
      </p:sp>
      <p:sp>
        <p:nvSpPr>
          <p:cNvPr name="TextBox 15" id="15"/>
          <p:cNvSpPr txBox="true"/>
          <p:nvPr/>
        </p:nvSpPr>
        <p:spPr>
          <a:xfrm rot="0">
            <a:off x="7614030" y="5527017"/>
            <a:ext cx="3642638" cy="1176596"/>
          </a:xfrm>
          <a:prstGeom prst="rect">
            <a:avLst/>
          </a:prstGeom>
        </p:spPr>
        <p:txBody>
          <a:bodyPr anchor="t" rtlCol="false" tIns="0" lIns="0" bIns="0" rIns="0">
            <a:spAutoFit/>
          </a:bodyPr>
          <a:lstStyle/>
          <a:p>
            <a:pPr algn="just" marL="457322" indent="-228661" lvl="1">
              <a:lnSpc>
                <a:spcPts val="3177"/>
              </a:lnSpc>
              <a:buFont typeface="Arial"/>
              <a:buChar char="•"/>
            </a:pPr>
            <a:r>
              <a:rPr lang="en-US" sz="2118" spc="-52">
                <a:solidFill>
                  <a:srgbClr val="FFFFFF"/>
                </a:solidFill>
                <a:latin typeface="Canva Sans"/>
              </a:rPr>
              <a:t>Preprocessing</a:t>
            </a:r>
          </a:p>
          <a:p>
            <a:pPr algn="just" marL="457322" indent="-228661" lvl="1">
              <a:lnSpc>
                <a:spcPts val="3177"/>
              </a:lnSpc>
              <a:buFont typeface="Arial"/>
              <a:buChar char="•"/>
            </a:pPr>
            <a:r>
              <a:rPr lang="en-US" sz="2118" spc="-52">
                <a:solidFill>
                  <a:srgbClr val="FFFFFF"/>
                </a:solidFill>
                <a:latin typeface="Canva Sans"/>
              </a:rPr>
              <a:t>Data cleansing</a:t>
            </a:r>
          </a:p>
          <a:p>
            <a:pPr algn="just" marL="457322" indent="-228661" lvl="1">
              <a:lnSpc>
                <a:spcPts val="3177"/>
              </a:lnSpc>
              <a:buFont typeface="Arial"/>
              <a:buChar char="•"/>
            </a:pPr>
            <a:r>
              <a:rPr lang="en-US" sz="2118" spc="-52">
                <a:solidFill>
                  <a:srgbClr val="FFFFFF"/>
                </a:solidFill>
                <a:latin typeface="Canva Sans"/>
              </a:rPr>
              <a:t>Membuat streamlit</a:t>
            </a:r>
          </a:p>
        </p:txBody>
      </p:sp>
      <p:sp>
        <p:nvSpPr>
          <p:cNvPr name="TextBox 16" id="16"/>
          <p:cNvSpPr txBox="true"/>
          <p:nvPr/>
        </p:nvSpPr>
        <p:spPr>
          <a:xfrm rot="0">
            <a:off x="12218704" y="4706597"/>
            <a:ext cx="2992491" cy="457200"/>
          </a:xfrm>
          <a:prstGeom prst="rect">
            <a:avLst/>
          </a:prstGeom>
        </p:spPr>
        <p:txBody>
          <a:bodyPr anchor="t" rtlCol="false" tIns="0" lIns="0" bIns="0" rIns="0">
            <a:spAutoFit/>
          </a:bodyPr>
          <a:lstStyle/>
          <a:p>
            <a:pPr algn="ctr" marL="0" indent="0" lvl="0">
              <a:lnSpc>
                <a:spcPts val="3712"/>
              </a:lnSpc>
              <a:spcBef>
                <a:spcPct val="0"/>
              </a:spcBef>
            </a:pPr>
            <a:r>
              <a:rPr lang="en-US" sz="3093">
                <a:solidFill>
                  <a:srgbClr val="00B5F8"/>
                </a:solidFill>
                <a:latin typeface="Canva Sans Bold"/>
              </a:rPr>
              <a:t>Filda</a:t>
            </a:r>
          </a:p>
        </p:txBody>
      </p:sp>
      <p:sp>
        <p:nvSpPr>
          <p:cNvPr name="TextBox 17" id="17"/>
          <p:cNvSpPr txBox="true"/>
          <p:nvPr/>
        </p:nvSpPr>
        <p:spPr>
          <a:xfrm rot="0">
            <a:off x="12372627" y="5527017"/>
            <a:ext cx="2684644" cy="776546"/>
          </a:xfrm>
          <a:prstGeom prst="rect">
            <a:avLst/>
          </a:prstGeom>
        </p:spPr>
        <p:txBody>
          <a:bodyPr anchor="t" rtlCol="false" tIns="0" lIns="0" bIns="0" rIns="0">
            <a:spAutoFit/>
          </a:bodyPr>
          <a:lstStyle/>
          <a:p>
            <a:pPr algn="just" marL="457322" indent="-228661" lvl="1">
              <a:lnSpc>
                <a:spcPts val="3177"/>
              </a:lnSpc>
              <a:buFont typeface="Arial"/>
              <a:buChar char="•"/>
            </a:pPr>
            <a:r>
              <a:rPr lang="en-US" sz="2118" spc="-52">
                <a:solidFill>
                  <a:srgbClr val="FFFFFF"/>
                </a:solidFill>
                <a:latin typeface="Canva Sans"/>
              </a:rPr>
              <a:t>Membuat laporan</a:t>
            </a:r>
          </a:p>
          <a:p>
            <a:pPr algn="just" marL="457322" indent="-228661" lvl="1">
              <a:lnSpc>
                <a:spcPts val="3177"/>
              </a:lnSpc>
              <a:buFont typeface="Arial"/>
              <a:buChar char="•"/>
            </a:pPr>
            <a:r>
              <a:rPr lang="en-US" sz="2118" spc="-52">
                <a:solidFill>
                  <a:srgbClr val="FFFFFF"/>
                </a:solidFill>
                <a:latin typeface="Canva Sans"/>
              </a:rPr>
              <a:t>Membuat ppt</a:t>
            </a:r>
          </a:p>
        </p:txBody>
      </p:sp>
      <p:sp>
        <p:nvSpPr>
          <p:cNvPr name="TextBox 18" id="18"/>
          <p:cNvSpPr txBox="true"/>
          <p:nvPr/>
        </p:nvSpPr>
        <p:spPr>
          <a:xfrm rot="0">
            <a:off x="1668814" y="2625791"/>
            <a:ext cx="6565087" cy="346016"/>
          </a:xfrm>
          <a:prstGeom prst="rect">
            <a:avLst/>
          </a:prstGeom>
        </p:spPr>
        <p:txBody>
          <a:bodyPr anchor="t" rtlCol="false" tIns="0" lIns="0" bIns="0" rIns="0">
            <a:spAutoFit/>
          </a:bodyPr>
          <a:lstStyle/>
          <a:p>
            <a:pPr marL="0" indent="0" lvl="1">
              <a:lnSpc>
                <a:spcPts val="2877"/>
              </a:lnSpc>
              <a:spcBef>
                <a:spcPct val="0"/>
              </a:spcBef>
            </a:pPr>
            <a:r>
              <a:rPr lang="en-US" sz="1918" spc="-47">
                <a:solidFill>
                  <a:srgbClr val="FFFFFF"/>
                </a:solidFill>
                <a:latin typeface="Canva Sans"/>
              </a:rPr>
              <a:t>KELOMPOK 5</a:t>
            </a:r>
          </a:p>
        </p:txBody>
      </p:sp>
      <p:sp>
        <p:nvSpPr>
          <p:cNvPr name="TextBox 19" id="19"/>
          <p:cNvSpPr txBox="true"/>
          <p:nvPr/>
        </p:nvSpPr>
        <p:spPr>
          <a:xfrm rot="0">
            <a:off x="2927724" y="5527017"/>
            <a:ext cx="3070645" cy="1976696"/>
          </a:xfrm>
          <a:prstGeom prst="rect">
            <a:avLst/>
          </a:prstGeom>
        </p:spPr>
        <p:txBody>
          <a:bodyPr anchor="t" rtlCol="false" tIns="0" lIns="0" bIns="0" rIns="0">
            <a:spAutoFit/>
          </a:bodyPr>
          <a:lstStyle/>
          <a:p>
            <a:pPr algn="just" marL="457322" indent="-228661" lvl="1">
              <a:lnSpc>
                <a:spcPts val="3177"/>
              </a:lnSpc>
              <a:buFont typeface="Arial"/>
              <a:buChar char="•"/>
            </a:pPr>
            <a:r>
              <a:rPr lang="en-US" sz="2118" spc="-52">
                <a:solidFill>
                  <a:srgbClr val="FFFFFF"/>
                </a:solidFill>
                <a:latin typeface="Canva Sans"/>
              </a:rPr>
              <a:t>Ekstraksi Fitur </a:t>
            </a:r>
          </a:p>
          <a:p>
            <a:pPr algn="just" marL="457322" indent="-228661" lvl="1">
              <a:lnSpc>
                <a:spcPts val="3177"/>
              </a:lnSpc>
              <a:buFont typeface="Arial"/>
              <a:buChar char="•"/>
            </a:pPr>
            <a:r>
              <a:rPr lang="en-US" sz="2118" spc="-52">
                <a:solidFill>
                  <a:srgbClr val="FFFFFF"/>
                </a:solidFill>
                <a:latin typeface="Canva Sans"/>
              </a:rPr>
              <a:t>Membuat model</a:t>
            </a:r>
          </a:p>
          <a:p>
            <a:pPr algn="just" marL="457322" indent="-228661" lvl="1">
              <a:lnSpc>
                <a:spcPts val="3177"/>
              </a:lnSpc>
              <a:buFont typeface="Arial"/>
              <a:buChar char="•"/>
            </a:pPr>
            <a:r>
              <a:rPr lang="en-US" sz="2118" spc="-52">
                <a:solidFill>
                  <a:srgbClr val="FFFFFF"/>
                </a:solidFill>
                <a:latin typeface="Canva Sans"/>
              </a:rPr>
              <a:t>Membuat confusion matrix</a:t>
            </a:r>
          </a:p>
          <a:p>
            <a:pPr algn="just" marL="457322" indent="-228661" lvl="1">
              <a:lnSpc>
                <a:spcPts val="3177"/>
              </a:lnSpc>
              <a:buFont typeface="Arial"/>
              <a:buChar char="•"/>
            </a:pPr>
            <a:r>
              <a:rPr lang="en-US" sz="2118" spc="-52">
                <a:solidFill>
                  <a:srgbClr val="FFFFFF"/>
                </a:solidFill>
                <a:latin typeface="Canva Sans"/>
              </a:rPr>
              <a:t>Membuat GUI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8824471" y="-611137"/>
            <a:ext cx="15134786" cy="15885749"/>
          </a:xfrm>
          <a:custGeom>
            <a:avLst/>
            <a:gdLst/>
            <a:ahLst/>
            <a:cxnLst/>
            <a:rect r="r" b="b" t="t" l="l"/>
            <a:pathLst>
              <a:path h="15885749" w="15134786">
                <a:moveTo>
                  <a:pt x="0" y="0"/>
                </a:moveTo>
                <a:lnTo>
                  <a:pt x="15134786" y="0"/>
                </a:lnTo>
                <a:lnTo>
                  <a:pt x="15134786" y="15885749"/>
                </a:lnTo>
                <a:lnTo>
                  <a:pt x="0" y="15885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58218" y="-3254671"/>
            <a:ext cx="13832787" cy="14519147"/>
          </a:xfrm>
          <a:custGeom>
            <a:avLst/>
            <a:gdLst/>
            <a:ahLst/>
            <a:cxnLst/>
            <a:rect r="r" b="b" t="t" l="l"/>
            <a:pathLst>
              <a:path h="14519147" w="13832787">
                <a:moveTo>
                  <a:pt x="0" y="0"/>
                </a:moveTo>
                <a:lnTo>
                  <a:pt x="13832787" y="0"/>
                </a:lnTo>
                <a:lnTo>
                  <a:pt x="13832787" y="14519147"/>
                </a:lnTo>
                <a:lnTo>
                  <a:pt x="0" y="145191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755746" y="2715295"/>
            <a:ext cx="12776509" cy="4856409"/>
            <a:chOff x="0" y="0"/>
            <a:chExt cx="3365006" cy="1279054"/>
          </a:xfrm>
        </p:grpSpPr>
        <p:sp>
          <p:nvSpPr>
            <p:cNvPr name="Freeform 5" id="5"/>
            <p:cNvSpPr/>
            <p:nvPr/>
          </p:nvSpPr>
          <p:spPr>
            <a:xfrm flipH="false" flipV="false" rot="0">
              <a:off x="0" y="0"/>
              <a:ext cx="3365006" cy="1279054"/>
            </a:xfrm>
            <a:custGeom>
              <a:avLst/>
              <a:gdLst/>
              <a:ahLst/>
              <a:cxnLst/>
              <a:rect r="r" b="b" t="t" l="l"/>
              <a:pathLst>
                <a:path h="1279054" w="3365006">
                  <a:moveTo>
                    <a:pt x="0" y="0"/>
                  </a:moveTo>
                  <a:lnTo>
                    <a:pt x="3365006" y="0"/>
                  </a:lnTo>
                  <a:lnTo>
                    <a:pt x="3365006" y="1279054"/>
                  </a:lnTo>
                  <a:lnTo>
                    <a:pt x="0" y="1279054"/>
                  </a:lnTo>
                  <a:close/>
                </a:path>
              </a:pathLst>
            </a:custGeom>
            <a:solidFill>
              <a:srgbClr val="084C6E"/>
            </a:solidFill>
            <a:ln w="38100" cap="sq">
              <a:solidFill>
                <a:srgbClr val="FFFFFF"/>
              </a:solidFill>
              <a:prstDash val="solid"/>
              <a:miter/>
            </a:ln>
          </p:spPr>
        </p:sp>
        <p:sp>
          <p:nvSpPr>
            <p:cNvPr name="TextBox 6" id="6"/>
            <p:cNvSpPr txBox="true"/>
            <p:nvPr/>
          </p:nvSpPr>
          <p:spPr>
            <a:xfrm>
              <a:off x="0" y="-28575"/>
              <a:ext cx="3365006" cy="1307629"/>
            </a:xfrm>
            <a:prstGeom prst="rect">
              <a:avLst/>
            </a:prstGeom>
          </p:spPr>
          <p:txBody>
            <a:bodyPr anchor="ctr" rtlCol="false" tIns="50800" lIns="50800" bIns="50800" rIns="50800"/>
            <a:lstStyle/>
            <a:p>
              <a:pPr algn="ctr">
                <a:lnSpc>
                  <a:spcPts val="2590"/>
                </a:lnSpc>
              </a:pPr>
            </a:p>
          </p:txBody>
        </p:sp>
      </p:grpSp>
      <p:sp>
        <p:nvSpPr>
          <p:cNvPr name="TextBox 7" id="7"/>
          <p:cNvSpPr txBox="true"/>
          <p:nvPr/>
        </p:nvSpPr>
        <p:spPr>
          <a:xfrm rot="0">
            <a:off x="3290153" y="3613712"/>
            <a:ext cx="11727811" cy="1186517"/>
          </a:xfrm>
          <a:prstGeom prst="rect">
            <a:avLst/>
          </a:prstGeom>
        </p:spPr>
        <p:txBody>
          <a:bodyPr anchor="t" rtlCol="false" tIns="0" lIns="0" bIns="0" rIns="0">
            <a:spAutoFit/>
          </a:bodyPr>
          <a:lstStyle/>
          <a:p>
            <a:pPr algn="ctr">
              <a:lnSpc>
                <a:spcPts val="9283"/>
              </a:lnSpc>
            </a:pPr>
            <a:r>
              <a:rPr lang="en-US" sz="7736">
                <a:solidFill>
                  <a:srgbClr val="FFFFFF"/>
                </a:solidFill>
                <a:latin typeface="Now Bold"/>
              </a:rPr>
              <a:t>TERIMA</a:t>
            </a:r>
          </a:p>
        </p:txBody>
      </p:sp>
      <p:sp>
        <p:nvSpPr>
          <p:cNvPr name="TextBox 8" id="8"/>
          <p:cNvSpPr txBox="true"/>
          <p:nvPr/>
        </p:nvSpPr>
        <p:spPr>
          <a:xfrm rot="0">
            <a:off x="3290153" y="4772164"/>
            <a:ext cx="11727811" cy="1872396"/>
          </a:xfrm>
          <a:prstGeom prst="rect">
            <a:avLst/>
          </a:prstGeom>
        </p:spPr>
        <p:txBody>
          <a:bodyPr anchor="t" rtlCol="false" tIns="0" lIns="0" bIns="0" rIns="0">
            <a:spAutoFit/>
          </a:bodyPr>
          <a:lstStyle/>
          <a:p>
            <a:pPr algn="ctr">
              <a:lnSpc>
                <a:spcPts val="14608"/>
              </a:lnSpc>
            </a:pPr>
            <a:r>
              <a:rPr lang="en-US" sz="12173">
                <a:solidFill>
                  <a:srgbClr val="0ABFFF"/>
                </a:solidFill>
                <a:latin typeface="Now Bold"/>
              </a:rPr>
              <a:t>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14347211" y="-2095112"/>
            <a:ext cx="6247623" cy="6247623"/>
          </a:xfrm>
          <a:custGeom>
            <a:avLst/>
            <a:gdLst/>
            <a:ahLst/>
            <a:cxnLst/>
            <a:rect r="r" b="b" t="t" l="l"/>
            <a:pathLst>
              <a:path h="6247623" w="6247623">
                <a:moveTo>
                  <a:pt x="0" y="0"/>
                </a:moveTo>
                <a:lnTo>
                  <a:pt x="6247623" y="0"/>
                </a:lnTo>
                <a:lnTo>
                  <a:pt x="6247623" y="6247624"/>
                </a:lnTo>
                <a:lnTo>
                  <a:pt x="0" y="6247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4012" y="7801672"/>
            <a:ext cx="3608152" cy="3608152"/>
          </a:xfrm>
          <a:custGeom>
            <a:avLst/>
            <a:gdLst/>
            <a:ahLst/>
            <a:cxnLst/>
            <a:rect r="r" b="b" t="t" l="l"/>
            <a:pathLst>
              <a:path h="3608152" w="3608152">
                <a:moveTo>
                  <a:pt x="0" y="0"/>
                </a:moveTo>
                <a:lnTo>
                  <a:pt x="3608152" y="0"/>
                </a:lnTo>
                <a:lnTo>
                  <a:pt x="3608152" y="3608152"/>
                </a:lnTo>
                <a:lnTo>
                  <a:pt x="0" y="3608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525"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0"/>
              </a:srgbClr>
            </a:solidFill>
            <a:ln w="609600" cap="sq">
              <a:solidFill>
                <a:srgbClr val="FAFAFA"/>
              </a:solidFill>
              <a:prstDash val="solid"/>
              <a:miter/>
            </a:ln>
          </p:spPr>
        </p:sp>
        <p:sp>
          <p:nvSpPr>
            <p:cNvPr name="TextBox 6" id="6"/>
            <p:cNvSpPr txBox="true"/>
            <p:nvPr/>
          </p:nvSpPr>
          <p:spPr>
            <a:xfrm>
              <a:off x="0" y="-28575"/>
              <a:ext cx="4816593" cy="2737908"/>
            </a:xfrm>
            <a:prstGeom prst="rect">
              <a:avLst/>
            </a:prstGeom>
          </p:spPr>
          <p:txBody>
            <a:bodyPr anchor="ctr" rtlCol="false" tIns="50800" lIns="50800" bIns="50800" rIns="50800"/>
            <a:lstStyle/>
            <a:p>
              <a:pPr algn="ctr">
                <a:lnSpc>
                  <a:spcPts val="2590"/>
                </a:lnSpc>
              </a:pPr>
            </a:p>
          </p:txBody>
        </p:sp>
      </p:grpSp>
      <p:grpSp>
        <p:nvGrpSpPr>
          <p:cNvPr name="Group 7" id="7"/>
          <p:cNvGrpSpPr/>
          <p:nvPr/>
        </p:nvGrpSpPr>
        <p:grpSpPr>
          <a:xfrm rot="0">
            <a:off x="4554575" y="5143500"/>
            <a:ext cx="2344088" cy="2182047"/>
            <a:chOff x="0" y="0"/>
            <a:chExt cx="693668" cy="645716"/>
          </a:xfrm>
        </p:grpSpPr>
        <p:sp>
          <p:nvSpPr>
            <p:cNvPr name="Freeform 8" id="8"/>
            <p:cNvSpPr/>
            <p:nvPr/>
          </p:nvSpPr>
          <p:spPr>
            <a:xfrm flipH="false" flipV="false" rot="0">
              <a:off x="0" y="0"/>
              <a:ext cx="693668" cy="645716"/>
            </a:xfrm>
            <a:custGeom>
              <a:avLst/>
              <a:gdLst/>
              <a:ahLst/>
              <a:cxnLst/>
              <a:rect r="r" b="b" t="t" l="l"/>
              <a:pathLst>
                <a:path h="645716" w="693668">
                  <a:moveTo>
                    <a:pt x="0" y="0"/>
                  </a:moveTo>
                  <a:lnTo>
                    <a:pt x="693668" y="0"/>
                  </a:lnTo>
                  <a:lnTo>
                    <a:pt x="693668" y="645716"/>
                  </a:lnTo>
                  <a:lnTo>
                    <a:pt x="0" y="645716"/>
                  </a:lnTo>
                  <a:close/>
                </a:path>
              </a:pathLst>
            </a:custGeom>
            <a:solidFill>
              <a:srgbClr val="084C6E"/>
            </a:solidFill>
            <a:ln w="47625" cap="sq">
              <a:solidFill>
                <a:srgbClr val="FFFFFF"/>
              </a:solidFill>
              <a:prstDash val="solid"/>
              <a:miter/>
            </a:ln>
          </p:spPr>
        </p:sp>
        <p:sp>
          <p:nvSpPr>
            <p:cNvPr name="TextBox 9" id="9"/>
            <p:cNvSpPr txBox="true"/>
            <p:nvPr/>
          </p:nvSpPr>
          <p:spPr>
            <a:xfrm>
              <a:off x="0" y="-28575"/>
              <a:ext cx="693668" cy="674291"/>
            </a:xfrm>
            <a:prstGeom prst="rect">
              <a:avLst/>
            </a:prstGeom>
          </p:spPr>
          <p:txBody>
            <a:bodyPr anchor="ctr" rtlCol="false" tIns="50800" lIns="50800" bIns="50800" rIns="50800"/>
            <a:lstStyle/>
            <a:p>
              <a:pPr algn="ctr">
                <a:lnSpc>
                  <a:spcPts val="2590"/>
                </a:lnSpc>
              </a:pPr>
            </a:p>
          </p:txBody>
        </p:sp>
      </p:grpSp>
      <p:grpSp>
        <p:nvGrpSpPr>
          <p:cNvPr name="Group 10" id="10"/>
          <p:cNvGrpSpPr>
            <a:grpSpLocks noChangeAspect="true"/>
          </p:cNvGrpSpPr>
          <p:nvPr/>
        </p:nvGrpSpPr>
        <p:grpSpPr>
          <a:xfrm rot="0">
            <a:off x="4762929" y="4445008"/>
            <a:ext cx="1927380" cy="1919851"/>
            <a:chOff x="0" y="0"/>
            <a:chExt cx="6502400" cy="6477000"/>
          </a:xfrm>
        </p:grpSpPr>
        <p:sp>
          <p:nvSpPr>
            <p:cNvPr name="Freeform 11" id="1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00000">
                <a:alpha val="0"/>
              </a:srgbClr>
            </a:solidFill>
            <a:ln w="12700">
              <a:solidFill>
                <a:srgbClr val="000000"/>
              </a:solidFill>
            </a:ln>
          </p:spPr>
        </p:sp>
        <p:sp>
          <p:nvSpPr>
            <p:cNvPr name="Freeform 12" id="1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name="Group 13" id="13"/>
          <p:cNvGrpSpPr/>
          <p:nvPr/>
        </p:nvGrpSpPr>
        <p:grpSpPr>
          <a:xfrm rot="0">
            <a:off x="7981481" y="5195616"/>
            <a:ext cx="2344088" cy="2182047"/>
            <a:chOff x="0" y="0"/>
            <a:chExt cx="693668" cy="645716"/>
          </a:xfrm>
        </p:grpSpPr>
        <p:sp>
          <p:nvSpPr>
            <p:cNvPr name="Freeform 14" id="14"/>
            <p:cNvSpPr/>
            <p:nvPr/>
          </p:nvSpPr>
          <p:spPr>
            <a:xfrm flipH="false" flipV="false" rot="0">
              <a:off x="0" y="0"/>
              <a:ext cx="693668" cy="645716"/>
            </a:xfrm>
            <a:custGeom>
              <a:avLst/>
              <a:gdLst/>
              <a:ahLst/>
              <a:cxnLst/>
              <a:rect r="r" b="b" t="t" l="l"/>
              <a:pathLst>
                <a:path h="645716" w="693668">
                  <a:moveTo>
                    <a:pt x="0" y="0"/>
                  </a:moveTo>
                  <a:lnTo>
                    <a:pt x="693668" y="0"/>
                  </a:lnTo>
                  <a:lnTo>
                    <a:pt x="693668" y="645716"/>
                  </a:lnTo>
                  <a:lnTo>
                    <a:pt x="0" y="645716"/>
                  </a:lnTo>
                  <a:close/>
                </a:path>
              </a:pathLst>
            </a:custGeom>
            <a:solidFill>
              <a:srgbClr val="084C6E"/>
            </a:solidFill>
            <a:ln w="47625" cap="sq">
              <a:solidFill>
                <a:srgbClr val="FFFFFF"/>
              </a:solidFill>
              <a:prstDash val="solid"/>
              <a:miter/>
            </a:ln>
          </p:spPr>
        </p:sp>
        <p:sp>
          <p:nvSpPr>
            <p:cNvPr name="TextBox 15" id="15"/>
            <p:cNvSpPr txBox="true"/>
            <p:nvPr/>
          </p:nvSpPr>
          <p:spPr>
            <a:xfrm>
              <a:off x="0" y="-28575"/>
              <a:ext cx="693668" cy="674291"/>
            </a:xfrm>
            <a:prstGeom prst="rect">
              <a:avLst/>
            </a:prstGeom>
          </p:spPr>
          <p:txBody>
            <a:bodyPr anchor="ctr" rtlCol="false" tIns="50800" lIns="50800" bIns="50800" rIns="50800"/>
            <a:lstStyle/>
            <a:p>
              <a:pPr algn="ctr">
                <a:lnSpc>
                  <a:spcPts val="2590"/>
                </a:lnSpc>
              </a:pPr>
            </a:p>
          </p:txBody>
        </p:sp>
      </p:grpSp>
      <p:grpSp>
        <p:nvGrpSpPr>
          <p:cNvPr name="Group 16" id="16"/>
          <p:cNvGrpSpPr>
            <a:grpSpLocks noChangeAspect="true"/>
          </p:cNvGrpSpPr>
          <p:nvPr/>
        </p:nvGrpSpPr>
        <p:grpSpPr>
          <a:xfrm rot="0">
            <a:off x="8189835" y="4366788"/>
            <a:ext cx="1927380" cy="1919851"/>
            <a:chOff x="0" y="0"/>
            <a:chExt cx="6502400" cy="6477000"/>
          </a:xfrm>
        </p:grpSpPr>
        <p:sp>
          <p:nvSpPr>
            <p:cNvPr name="Freeform 17" id="1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25046" r="223" b="-25046"/>
              </a:stretch>
            </a:blipFill>
          </p:spPr>
        </p:sp>
        <p:sp>
          <p:nvSpPr>
            <p:cNvPr name="Freeform 18" id="1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name="Group 19" id="19"/>
          <p:cNvGrpSpPr/>
          <p:nvPr/>
        </p:nvGrpSpPr>
        <p:grpSpPr>
          <a:xfrm rot="0">
            <a:off x="11623384" y="5195616"/>
            <a:ext cx="2344088" cy="2182047"/>
            <a:chOff x="0" y="0"/>
            <a:chExt cx="693668" cy="645716"/>
          </a:xfrm>
        </p:grpSpPr>
        <p:sp>
          <p:nvSpPr>
            <p:cNvPr name="Freeform 20" id="20"/>
            <p:cNvSpPr/>
            <p:nvPr/>
          </p:nvSpPr>
          <p:spPr>
            <a:xfrm flipH="false" flipV="false" rot="0">
              <a:off x="0" y="0"/>
              <a:ext cx="693668" cy="645716"/>
            </a:xfrm>
            <a:custGeom>
              <a:avLst/>
              <a:gdLst/>
              <a:ahLst/>
              <a:cxnLst/>
              <a:rect r="r" b="b" t="t" l="l"/>
              <a:pathLst>
                <a:path h="645716" w="693668">
                  <a:moveTo>
                    <a:pt x="0" y="0"/>
                  </a:moveTo>
                  <a:lnTo>
                    <a:pt x="693668" y="0"/>
                  </a:lnTo>
                  <a:lnTo>
                    <a:pt x="693668" y="645716"/>
                  </a:lnTo>
                  <a:lnTo>
                    <a:pt x="0" y="645716"/>
                  </a:lnTo>
                  <a:close/>
                </a:path>
              </a:pathLst>
            </a:custGeom>
            <a:solidFill>
              <a:srgbClr val="084C6E"/>
            </a:solidFill>
            <a:ln w="47625" cap="sq">
              <a:solidFill>
                <a:srgbClr val="FFFFFF"/>
              </a:solidFill>
              <a:prstDash val="solid"/>
              <a:miter/>
            </a:ln>
          </p:spPr>
        </p:sp>
        <p:sp>
          <p:nvSpPr>
            <p:cNvPr name="TextBox 21" id="21"/>
            <p:cNvSpPr txBox="true"/>
            <p:nvPr/>
          </p:nvSpPr>
          <p:spPr>
            <a:xfrm>
              <a:off x="0" y="-28575"/>
              <a:ext cx="693668" cy="674291"/>
            </a:xfrm>
            <a:prstGeom prst="rect">
              <a:avLst/>
            </a:prstGeom>
          </p:spPr>
          <p:txBody>
            <a:bodyPr anchor="ctr" rtlCol="false" tIns="50800" lIns="50800" bIns="50800" rIns="50800"/>
            <a:lstStyle/>
            <a:p>
              <a:pPr algn="ctr">
                <a:lnSpc>
                  <a:spcPts val="2590"/>
                </a:lnSpc>
              </a:pPr>
            </a:p>
          </p:txBody>
        </p:sp>
      </p:grpSp>
      <p:grpSp>
        <p:nvGrpSpPr>
          <p:cNvPr name="Group 22" id="22"/>
          <p:cNvGrpSpPr>
            <a:grpSpLocks noChangeAspect="true"/>
          </p:cNvGrpSpPr>
          <p:nvPr/>
        </p:nvGrpSpPr>
        <p:grpSpPr>
          <a:xfrm rot="0">
            <a:off x="11831738" y="4510587"/>
            <a:ext cx="1927380" cy="1919851"/>
            <a:chOff x="0" y="0"/>
            <a:chExt cx="6502400" cy="6477000"/>
          </a:xfrm>
        </p:grpSpPr>
        <p:sp>
          <p:nvSpPr>
            <p:cNvPr name="Freeform 23" id="2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25046" r="223" b="-25046"/>
              </a:stretch>
            </a:blipFill>
          </p:spPr>
        </p:sp>
        <p:sp>
          <p:nvSpPr>
            <p:cNvPr name="Freeform 24" id="2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AutoShape 25" id="25"/>
          <p:cNvSpPr/>
          <p:nvPr/>
        </p:nvSpPr>
        <p:spPr>
          <a:xfrm>
            <a:off x="3389991" y="7787384"/>
            <a:ext cx="11527069" cy="0"/>
          </a:xfrm>
          <a:prstGeom prst="line">
            <a:avLst/>
          </a:prstGeom>
          <a:ln cap="flat" w="28575">
            <a:solidFill>
              <a:srgbClr val="FFFFFF"/>
            </a:solidFill>
            <a:prstDash val="solid"/>
            <a:headEnd type="none" len="sm" w="sm"/>
            <a:tailEnd type="none" len="sm" w="sm"/>
          </a:ln>
        </p:spPr>
      </p:sp>
      <p:sp>
        <p:nvSpPr>
          <p:cNvPr name="TextBox 26" id="26"/>
          <p:cNvSpPr txBox="true"/>
          <p:nvPr/>
        </p:nvSpPr>
        <p:spPr>
          <a:xfrm rot="0">
            <a:off x="6352994" y="2296238"/>
            <a:ext cx="5601062" cy="740533"/>
          </a:xfrm>
          <a:prstGeom prst="rect">
            <a:avLst/>
          </a:prstGeom>
        </p:spPr>
        <p:txBody>
          <a:bodyPr anchor="t" rtlCol="false" tIns="0" lIns="0" bIns="0" rIns="0">
            <a:spAutoFit/>
          </a:bodyPr>
          <a:lstStyle/>
          <a:p>
            <a:pPr algn="ctr" marL="0" indent="0" lvl="0">
              <a:lnSpc>
                <a:spcPts val="5892"/>
              </a:lnSpc>
              <a:spcBef>
                <a:spcPct val="0"/>
              </a:spcBef>
            </a:pPr>
            <a:r>
              <a:rPr lang="en-US" sz="4910">
                <a:solidFill>
                  <a:srgbClr val="FFFFFF"/>
                </a:solidFill>
                <a:latin typeface="Now Bold"/>
              </a:rPr>
              <a:t>OUR TEAM</a:t>
            </a:r>
          </a:p>
        </p:txBody>
      </p:sp>
      <p:sp>
        <p:nvSpPr>
          <p:cNvPr name="TextBox 27" id="27"/>
          <p:cNvSpPr txBox="true"/>
          <p:nvPr/>
        </p:nvSpPr>
        <p:spPr>
          <a:xfrm rot="0">
            <a:off x="4671652" y="6487588"/>
            <a:ext cx="2109933" cy="300899"/>
          </a:xfrm>
          <a:prstGeom prst="rect">
            <a:avLst/>
          </a:prstGeom>
        </p:spPr>
        <p:txBody>
          <a:bodyPr anchor="t" rtlCol="false" tIns="0" lIns="0" bIns="0" rIns="0">
            <a:spAutoFit/>
          </a:bodyPr>
          <a:lstStyle/>
          <a:p>
            <a:pPr algn="ctr">
              <a:lnSpc>
                <a:spcPts val="2670"/>
              </a:lnSpc>
            </a:pPr>
            <a:r>
              <a:rPr lang="en-US" sz="1780" spc="-44">
                <a:solidFill>
                  <a:srgbClr val="FFFFFF"/>
                </a:solidFill>
                <a:latin typeface="Canva Sans Bold"/>
              </a:rPr>
              <a:t>Hendra Cahyono</a:t>
            </a:r>
          </a:p>
        </p:txBody>
      </p:sp>
      <p:sp>
        <p:nvSpPr>
          <p:cNvPr name="TextBox 28" id="28"/>
          <p:cNvSpPr txBox="true"/>
          <p:nvPr/>
        </p:nvSpPr>
        <p:spPr>
          <a:xfrm rot="0">
            <a:off x="4667424" y="6849062"/>
            <a:ext cx="2109933" cy="268684"/>
          </a:xfrm>
          <a:prstGeom prst="rect">
            <a:avLst/>
          </a:prstGeom>
        </p:spPr>
        <p:txBody>
          <a:bodyPr anchor="t" rtlCol="false" tIns="0" lIns="0" bIns="0" rIns="0">
            <a:spAutoFit/>
          </a:bodyPr>
          <a:lstStyle/>
          <a:p>
            <a:pPr algn="ctr">
              <a:lnSpc>
                <a:spcPts val="2269"/>
              </a:lnSpc>
            </a:pPr>
            <a:r>
              <a:rPr lang="en-US" sz="1513" spc="-37">
                <a:solidFill>
                  <a:srgbClr val="FFFFFF"/>
                </a:solidFill>
                <a:latin typeface="Canva Sans"/>
              </a:rPr>
              <a:t>22031554029</a:t>
            </a:r>
          </a:p>
        </p:txBody>
      </p:sp>
      <p:sp>
        <p:nvSpPr>
          <p:cNvPr name="TextBox 29" id="29"/>
          <p:cNvSpPr txBox="true"/>
          <p:nvPr/>
        </p:nvSpPr>
        <p:spPr>
          <a:xfrm rot="0">
            <a:off x="8098558" y="6487588"/>
            <a:ext cx="2109933" cy="300899"/>
          </a:xfrm>
          <a:prstGeom prst="rect">
            <a:avLst/>
          </a:prstGeom>
        </p:spPr>
        <p:txBody>
          <a:bodyPr anchor="t" rtlCol="false" tIns="0" lIns="0" bIns="0" rIns="0">
            <a:spAutoFit/>
          </a:bodyPr>
          <a:lstStyle/>
          <a:p>
            <a:pPr algn="ctr">
              <a:lnSpc>
                <a:spcPts val="2670"/>
              </a:lnSpc>
            </a:pPr>
            <a:r>
              <a:rPr lang="en-US" sz="1780" spc="-44">
                <a:solidFill>
                  <a:srgbClr val="FFFFFF"/>
                </a:solidFill>
                <a:latin typeface="Canva Sans"/>
              </a:rPr>
              <a:t>Filda Zamardah</a:t>
            </a:r>
          </a:p>
        </p:txBody>
      </p:sp>
      <p:sp>
        <p:nvSpPr>
          <p:cNvPr name="TextBox 30" id="30"/>
          <p:cNvSpPr txBox="true"/>
          <p:nvPr/>
        </p:nvSpPr>
        <p:spPr>
          <a:xfrm rot="0">
            <a:off x="8089033" y="6849062"/>
            <a:ext cx="2109933" cy="268684"/>
          </a:xfrm>
          <a:prstGeom prst="rect">
            <a:avLst/>
          </a:prstGeom>
        </p:spPr>
        <p:txBody>
          <a:bodyPr anchor="t" rtlCol="false" tIns="0" lIns="0" bIns="0" rIns="0">
            <a:spAutoFit/>
          </a:bodyPr>
          <a:lstStyle/>
          <a:p>
            <a:pPr algn="ctr">
              <a:lnSpc>
                <a:spcPts val="2269"/>
              </a:lnSpc>
            </a:pPr>
            <a:r>
              <a:rPr lang="en-US" sz="1513" spc="-37">
                <a:solidFill>
                  <a:srgbClr val="FFFFFF"/>
                </a:solidFill>
                <a:latin typeface="Canva Sans"/>
              </a:rPr>
              <a:t>22031554047</a:t>
            </a:r>
          </a:p>
        </p:txBody>
      </p:sp>
      <p:sp>
        <p:nvSpPr>
          <p:cNvPr name="TextBox 31" id="31"/>
          <p:cNvSpPr txBox="true"/>
          <p:nvPr/>
        </p:nvSpPr>
        <p:spPr>
          <a:xfrm rot="0">
            <a:off x="11740462" y="6487588"/>
            <a:ext cx="2109933" cy="300899"/>
          </a:xfrm>
          <a:prstGeom prst="rect">
            <a:avLst/>
          </a:prstGeom>
        </p:spPr>
        <p:txBody>
          <a:bodyPr anchor="t" rtlCol="false" tIns="0" lIns="0" bIns="0" rIns="0">
            <a:spAutoFit/>
          </a:bodyPr>
          <a:lstStyle/>
          <a:p>
            <a:pPr algn="ctr">
              <a:lnSpc>
                <a:spcPts val="2670"/>
              </a:lnSpc>
            </a:pPr>
            <a:r>
              <a:rPr lang="en-US" sz="1780" spc="-44">
                <a:solidFill>
                  <a:srgbClr val="FFFFFF"/>
                </a:solidFill>
                <a:latin typeface="Canva Sans Bold"/>
              </a:rPr>
              <a:t>Ahmad Rafi S</a:t>
            </a:r>
          </a:p>
        </p:txBody>
      </p:sp>
      <p:sp>
        <p:nvSpPr>
          <p:cNvPr name="TextBox 32" id="32"/>
          <p:cNvSpPr txBox="true"/>
          <p:nvPr/>
        </p:nvSpPr>
        <p:spPr>
          <a:xfrm rot="0">
            <a:off x="11740462" y="6849062"/>
            <a:ext cx="2109933" cy="268684"/>
          </a:xfrm>
          <a:prstGeom prst="rect">
            <a:avLst/>
          </a:prstGeom>
        </p:spPr>
        <p:txBody>
          <a:bodyPr anchor="t" rtlCol="false" tIns="0" lIns="0" bIns="0" rIns="0">
            <a:spAutoFit/>
          </a:bodyPr>
          <a:lstStyle/>
          <a:p>
            <a:pPr algn="ctr">
              <a:lnSpc>
                <a:spcPts val="2269"/>
              </a:lnSpc>
            </a:pPr>
            <a:r>
              <a:rPr lang="en-US" sz="1513" spc="-37">
                <a:solidFill>
                  <a:srgbClr val="FFFFFF"/>
                </a:solidFill>
                <a:latin typeface="Canva Sans"/>
              </a:rPr>
              <a:t>22031554030</a:t>
            </a:r>
          </a:p>
        </p:txBody>
      </p:sp>
      <p:grpSp>
        <p:nvGrpSpPr>
          <p:cNvPr name="Group 33" id="33"/>
          <p:cNvGrpSpPr>
            <a:grpSpLocks noChangeAspect="true"/>
          </p:cNvGrpSpPr>
          <p:nvPr/>
        </p:nvGrpSpPr>
        <p:grpSpPr>
          <a:xfrm rot="0">
            <a:off x="4758701" y="4445008"/>
            <a:ext cx="1927380" cy="1919851"/>
            <a:chOff x="0" y="0"/>
            <a:chExt cx="6502400" cy="6477000"/>
          </a:xfrm>
        </p:grpSpPr>
        <p:sp>
          <p:nvSpPr>
            <p:cNvPr name="Freeform 34" id="3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25046" r="223" b="-25046"/>
              </a:stretch>
            </a:blipFill>
          </p:spPr>
        </p:sp>
        <p:sp>
          <p:nvSpPr>
            <p:cNvPr name="Freeform 35" id="3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C3240"/>
        </a:solidFill>
      </p:bgPr>
    </p:bg>
    <p:spTree>
      <p:nvGrpSpPr>
        <p:cNvPr id="1" name=""/>
        <p:cNvGrpSpPr/>
        <p:nvPr/>
      </p:nvGrpSpPr>
      <p:grpSpPr>
        <a:xfrm>
          <a:off x="0" y="0"/>
          <a:ext cx="0" cy="0"/>
          <a:chOff x="0" y="0"/>
          <a:chExt cx="0" cy="0"/>
        </a:xfrm>
      </p:grpSpPr>
      <p:sp>
        <p:nvSpPr>
          <p:cNvPr name="Freeform 2" id="2"/>
          <p:cNvSpPr/>
          <p:nvPr/>
        </p:nvSpPr>
        <p:spPr>
          <a:xfrm flipH="false" flipV="false" rot="0">
            <a:off x="-1498945" y="8550101"/>
            <a:ext cx="4557028" cy="4557028"/>
          </a:xfrm>
          <a:custGeom>
            <a:avLst/>
            <a:gdLst/>
            <a:ahLst/>
            <a:cxnLst/>
            <a:rect r="r" b="b" t="t" l="l"/>
            <a:pathLst>
              <a:path h="4557028" w="4557028">
                <a:moveTo>
                  <a:pt x="0" y="0"/>
                </a:moveTo>
                <a:lnTo>
                  <a:pt x="4557027" y="0"/>
                </a:lnTo>
                <a:lnTo>
                  <a:pt x="4557027" y="4557028"/>
                </a:lnTo>
                <a:lnTo>
                  <a:pt x="0" y="45570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986702" y="-1906870"/>
            <a:ext cx="9830244" cy="9830244"/>
          </a:xfrm>
          <a:custGeom>
            <a:avLst/>
            <a:gdLst/>
            <a:ahLst/>
            <a:cxnLst/>
            <a:rect r="r" b="b" t="t" l="l"/>
            <a:pathLst>
              <a:path h="9830244" w="9830244">
                <a:moveTo>
                  <a:pt x="0" y="0"/>
                </a:moveTo>
                <a:lnTo>
                  <a:pt x="9830243" y="0"/>
                </a:lnTo>
                <a:lnTo>
                  <a:pt x="9830243" y="9830243"/>
                </a:lnTo>
                <a:lnTo>
                  <a:pt x="0" y="9830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651389" y="-2208895"/>
            <a:ext cx="9398182" cy="9398145"/>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25047" r="0" b="-25047"/>
              </a:stretch>
            </a:blipFill>
          </p:spPr>
        </p:sp>
      </p:grpSp>
      <p:grpSp>
        <p:nvGrpSpPr>
          <p:cNvPr name="Group 6" id="6"/>
          <p:cNvGrpSpPr/>
          <p:nvPr/>
        </p:nvGrpSpPr>
        <p:grpSpPr>
          <a:xfrm rot="0">
            <a:off x="3588439" y="8897507"/>
            <a:ext cx="780406" cy="78040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B5F8">
                    <a:alpha val="100000"/>
                  </a:srgbClr>
                </a:gs>
                <a:gs pos="50000">
                  <a:srgbClr val="00B5F8">
                    <a:alpha val="100000"/>
                  </a:srgbClr>
                </a:gs>
                <a:gs pos="100000">
                  <a:srgbClr val="2B5DFF">
                    <a:alpha val="100000"/>
                  </a:srgbClr>
                </a:gs>
              </a:gsLst>
              <a:path path="circle">
                <a:fillToRect l="0" r="100000" t="0" b="100000"/>
              </a:path>
              <a:tileRect r="0" l="-100000" b="0" t="-100000"/>
            </a:gradFill>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a:lnSpc>
                  <a:spcPts val="3749"/>
                </a:lnSpc>
              </a:pPr>
            </a:p>
          </p:txBody>
        </p:sp>
      </p:grpSp>
      <p:sp>
        <p:nvSpPr>
          <p:cNvPr name="TextBox 9" id="9"/>
          <p:cNvSpPr txBox="true"/>
          <p:nvPr/>
        </p:nvSpPr>
        <p:spPr>
          <a:xfrm rot="0">
            <a:off x="1431542" y="1987359"/>
            <a:ext cx="7712458" cy="1005636"/>
          </a:xfrm>
          <a:prstGeom prst="rect">
            <a:avLst/>
          </a:prstGeom>
        </p:spPr>
        <p:txBody>
          <a:bodyPr anchor="t" rtlCol="false" tIns="0" lIns="0" bIns="0" rIns="0">
            <a:spAutoFit/>
          </a:bodyPr>
          <a:lstStyle/>
          <a:p>
            <a:pPr marL="0" indent="0" lvl="0">
              <a:lnSpc>
                <a:spcPts val="7870"/>
              </a:lnSpc>
              <a:spcBef>
                <a:spcPct val="0"/>
              </a:spcBef>
            </a:pPr>
            <a:r>
              <a:rPr lang="en-US" sz="6558">
                <a:solidFill>
                  <a:srgbClr val="FFFFFF"/>
                </a:solidFill>
                <a:latin typeface="Now Bold"/>
              </a:rPr>
              <a:t>LATAR BELAKANG </a:t>
            </a:r>
          </a:p>
        </p:txBody>
      </p:sp>
      <p:sp>
        <p:nvSpPr>
          <p:cNvPr name="TextBox 10" id="10"/>
          <p:cNvSpPr txBox="true"/>
          <p:nvPr/>
        </p:nvSpPr>
        <p:spPr>
          <a:xfrm rot="0">
            <a:off x="1325431" y="3251428"/>
            <a:ext cx="7924679" cy="4906781"/>
          </a:xfrm>
          <a:prstGeom prst="rect">
            <a:avLst/>
          </a:prstGeom>
        </p:spPr>
        <p:txBody>
          <a:bodyPr anchor="t" rtlCol="false" tIns="0" lIns="0" bIns="0" rIns="0">
            <a:spAutoFit/>
          </a:bodyPr>
          <a:lstStyle/>
          <a:p>
            <a:pPr algn="just">
              <a:lnSpc>
                <a:spcPts val="4905"/>
              </a:lnSpc>
            </a:pPr>
            <a:r>
              <a:rPr lang="en-US" sz="3270" spc="-81">
                <a:solidFill>
                  <a:srgbClr val="FFFFFF"/>
                </a:solidFill>
                <a:latin typeface="Canva Sans"/>
              </a:rPr>
              <a:t>Dalam era digital perusahaan sering dihadapkan pada ulasan dan umpan balik pelanggan pada platform online. Sangat penting bagi perusahaan memperhatikan pandangan dan perasaan pelanggan terhadap pengalamaan yang dirasakan saat menerima pelayanan dari perusahaan tersebut. </a:t>
            </a:r>
          </a:p>
        </p:txBody>
      </p:sp>
      <p:grpSp>
        <p:nvGrpSpPr>
          <p:cNvPr name="Group 11" id="11"/>
          <p:cNvGrpSpPr/>
          <p:nvPr/>
        </p:nvGrpSpPr>
        <p:grpSpPr>
          <a:xfrm rot="0">
            <a:off x="15582958" y="8159898"/>
            <a:ext cx="780406" cy="78040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B5F8">
                    <a:alpha val="100000"/>
                  </a:srgbClr>
                </a:gs>
                <a:gs pos="50000">
                  <a:srgbClr val="00B5F8">
                    <a:alpha val="100000"/>
                  </a:srgbClr>
                </a:gs>
                <a:gs pos="100000">
                  <a:srgbClr val="2B5DFF">
                    <a:alpha val="100000"/>
                  </a:srgbClr>
                </a:gs>
              </a:gsLst>
              <a:path path="circle">
                <a:fillToRect l="0" r="100000" t="0" b="100000"/>
              </a:path>
              <a:tileRect r="0" l="-100000" b="0" t="-100000"/>
            </a:gradFill>
          </p:spPr>
        </p:sp>
        <p:sp>
          <p:nvSpPr>
            <p:cNvPr name="TextBox 13" id="13"/>
            <p:cNvSpPr txBox="true"/>
            <p:nvPr/>
          </p:nvSpPr>
          <p:spPr>
            <a:xfrm>
              <a:off x="76200" y="0"/>
              <a:ext cx="660400" cy="736600"/>
            </a:xfrm>
            <a:prstGeom prst="rect">
              <a:avLst/>
            </a:prstGeom>
          </p:spPr>
          <p:txBody>
            <a:bodyPr anchor="ctr" rtlCol="false" tIns="50800" lIns="50800" bIns="50800" rIns="50800"/>
            <a:lstStyle/>
            <a:p>
              <a:pPr algn="ctr">
                <a:lnSpc>
                  <a:spcPts val="374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C3240"/>
        </a:solidFill>
      </p:bgPr>
    </p:bg>
    <p:spTree>
      <p:nvGrpSpPr>
        <p:cNvPr id="1" name=""/>
        <p:cNvGrpSpPr/>
        <p:nvPr/>
      </p:nvGrpSpPr>
      <p:grpSpPr>
        <a:xfrm>
          <a:off x="0" y="0"/>
          <a:ext cx="0" cy="0"/>
          <a:chOff x="0" y="0"/>
          <a:chExt cx="0" cy="0"/>
        </a:xfrm>
      </p:grpSpPr>
      <p:sp>
        <p:nvSpPr>
          <p:cNvPr name="Freeform 2" id="2"/>
          <p:cNvSpPr/>
          <p:nvPr/>
        </p:nvSpPr>
        <p:spPr>
          <a:xfrm flipH="false" flipV="false" rot="0">
            <a:off x="-1498945" y="8550101"/>
            <a:ext cx="4557028" cy="4557028"/>
          </a:xfrm>
          <a:custGeom>
            <a:avLst/>
            <a:gdLst/>
            <a:ahLst/>
            <a:cxnLst/>
            <a:rect r="r" b="b" t="t" l="l"/>
            <a:pathLst>
              <a:path h="4557028" w="4557028">
                <a:moveTo>
                  <a:pt x="0" y="0"/>
                </a:moveTo>
                <a:lnTo>
                  <a:pt x="4557027" y="0"/>
                </a:lnTo>
                <a:lnTo>
                  <a:pt x="4557027" y="4557028"/>
                </a:lnTo>
                <a:lnTo>
                  <a:pt x="0" y="45570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986702" y="-1906870"/>
            <a:ext cx="9830244" cy="9830244"/>
          </a:xfrm>
          <a:custGeom>
            <a:avLst/>
            <a:gdLst/>
            <a:ahLst/>
            <a:cxnLst/>
            <a:rect r="r" b="b" t="t" l="l"/>
            <a:pathLst>
              <a:path h="9830244" w="9830244">
                <a:moveTo>
                  <a:pt x="0" y="0"/>
                </a:moveTo>
                <a:lnTo>
                  <a:pt x="9830243" y="0"/>
                </a:lnTo>
                <a:lnTo>
                  <a:pt x="9830243" y="9830243"/>
                </a:lnTo>
                <a:lnTo>
                  <a:pt x="0" y="9830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651389" y="-2208895"/>
            <a:ext cx="9398182" cy="9398145"/>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25047" r="0" b="-25047"/>
              </a:stretch>
            </a:blipFill>
          </p:spPr>
        </p:sp>
      </p:grpSp>
      <p:grpSp>
        <p:nvGrpSpPr>
          <p:cNvPr name="Group 6" id="6"/>
          <p:cNvGrpSpPr/>
          <p:nvPr/>
        </p:nvGrpSpPr>
        <p:grpSpPr>
          <a:xfrm rot="0">
            <a:off x="3588439" y="8897507"/>
            <a:ext cx="780406" cy="78040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B5F8">
                    <a:alpha val="100000"/>
                  </a:srgbClr>
                </a:gs>
                <a:gs pos="50000">
                  <a:srgbClr val="00B5F8">
                    <a:alpha val="100000"/>
                  </a:srgbClr>
                </a:gs>
                <a:gs pos="100000">
                  <a:srgbClr val="2B5DFF">
                    <a:alpha val="100000"/>
                  </a:srgbClr>
                </a:gs>
              </a:gsLst>
              <a:path path="circle">
                <a:fillToRect l="0" r="100000" t="0" b="100000"/>
              </a:path>
              <a:tileRect r="0" l="-100000" b="0" t="-100000"/>
            </a:gradFill>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a:lnSpc>
                  <a:spcPts val="3749"/>
                </a:lnSpc>
              </a:pPr>
            </a:p>
          </p:txBody>
        </p:sp>
      </p:grpSp>
      <p:sp>
        <p:nvSpPr>
          <p:cNvPr name="TextBox 9" id="9"/>
          <p:cNvSpPr txBox="true"/>
          <p:nvPr/>
        </p:nvSpPr>
        <p:spPr>
          <a:xfrm rot="0">
            <a:off x="3058082" y="2002616"/>
            <a:ext cx="5046621" cy="1005636"/>
          </a:xfrm>
          <a:prstGeom prst="rect">
            <a:avLst/>
          </a:prstGeom>
        </p:spPr>
        <p:txBody>
          <a:bodyPr anchor="t" rtlCol="false" tIns="0" lIns="0" bIns="0" rIns="0">
            <a:spAutoFit/>
          </a:bodyPr>
          <a:lstStyle/>
          <a:p>
            <a:pPr marL="0" indent="0" lvl="0">
              <a:lnSpc>
                <a:spcPts val="7870"/>
              </a:lnSpc>
              <a:spcBef>
                <a:spcPct val="0"/>
              </a:spcBef>
            </a:pPr>
            <a:r>
              <a:rPr lang="en-US" sz="6558">
                <a:solidFill>
                  <a:srgbClr val="FFFFFF"/>
                </a:solidFill>
                <a:latin typeface="Now Bold"/>
              </a:rPr>
              <a:t>TUJUAN </a:t>
            </a:r>
          </a:p>
        </p:txBody>
      </p:sp>
      <p:sp>
        <p:nvSpPr>
          <p:cNvPr name="TextBox 10" id="10"/>
          <p:cNvSpPr txBox="true"/>
          <p:nvPr/>
        </p:nvSpPr>
        <p:spPr>
          <a:xfrm rot="0">
            <a:off x="1655961" y="3629459"/>
            <a:ext cx="6922229" cy="3559791"/>
          </a:xfrm>
          <a:prstGeom prst="rect">
            <a:avLst/>
          </a:prstGeom>
        </p:spPr>
        <p:txBody>
          <a:bodyPr anchor="t" rtlCol="false" tIns="0" lIns="0" bIns="0" rIns="0">
            <a:spAutoFit/>
          </a:bodyPr>
          <a:lstStyle/>
          <a:p>
            <a:pPr algn="just">
              <a:lnSpc>
                <a:spcPts val="4082"/>
              </a:lnSpc>
            </a:pPr>
            <a:r>
              <a:rPr lang="en-US" sz="2721" spc="-68">
                <a:solidFill>
                  <a:srgbClr val="FFFFFF"/>
                </a:solidFill>
                <a:latin typeface="Canva Sans"/>
              </a:rPr>
              <a:t>Analisis sentimen digunakan untuk memproses dan memahami makna yang diberikan pelanggan sehingga perusahaan dapat mengidentifikasi tren pada ulasan, mengklasifikasi ulasan positif, negatif, dan netral, serta membantu dalam mengambil keputusan. </a:t>
            </a:r>
          </a:p>
        </p:txBody>
      </p:sp>
      <p:grpSp>
        <p:nvGrpSpPr>
          <p:cNvPr name="Group 11" id="11"/>
          <p:cNvGrpSpPr/>
          <p:nvPr/>
        </p:nvGrpSpPr>
        <p:grpSpPr>
          <a:xfrm rot="0">
            <a:off x="15582958" y="8159898"/>
            <a:ext cx="780406" cy="78040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B5F8">
                    <a:alpha val="100000"/>
                  </a:srgbClr>
                </a:gs>
                <a:gs pos="50000">
                  <a:srgbClr val="00B5F8">
                    <a:alpha val="100000"/>
                  </a:srgbClr>
                </a:gs>
                <a:gs pos="100000">
                  <a:srgbClr val="2B5DFF">
                    <a:alpha val="100000"/>
                  </a:srgbClr>
                </a:gs>
              </a:gsLst>
              <a:path path="circle">
                <a:fillToRect l="0" r="100000" t="0" b="100000"/>
              </a:path>
              <a:tileRect r="0" l="-100000" b="0" t="-100000"/>
            </a:gradFill>
          </p:spPr>
        </p:sp>
        <p:sp>
          <p:nvSpPr>
            <p:cNvPr name="TextBox 13" id="13"/>
            <p:cNvSpPr txBox="true"/>
            <p:nvPr/>
          </p:nvSpPr>
          <p:spPr>
            <a:xfrm>
              <a:off x="76200" y="0"/>
              <a:ext cx="660400" cy="736600"/>
            </a:xfrm>
            <a:prstGeom prst="rect">
              <a:avLst/>
            </a:prstGeom>
          </p:spPr>
          <p:txBody>
            <a:bodyPr anchor="ctr" rtlCol="false" tIns="50800" lIns="50800" bIns="50800" rIns="50800"/>
            <a:lstStyle/>
            <a:p>
              <a:pPr algn="ctr">
                <a:lnSpc>
                  <a:spcPts val="374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C3240"/>
        </a:solidFill>
      </p:bgPr>
    </p:bg>
    <p:spTree>
      <p:nvGrpSpPr>
        <p:cNvPr id="1" name=""/>
        <p:cNvGrpSpPr/>
        <p:nvPr/>
      </p:nvGrpSpPr>
      <p:grpSpPr>
        <a:xfrm>
          <a:off x="0" y="0"/>
          <a:ext cx="0" cy="0"/>
          <a:chOff x="0" y="0"/>
          <a:chExt cx="0" cy="0"/>
        </a:xfrm>
      </p:grpSpPr>
      <p:sp>
        <p:nvSpPr>
          <p:cNvPr name="Freeform 2" id="2"/>
          <p:cNvSpPr/>
          <p:nvPr/>
        </p:nvSpPr>
        <p:spPr>
          <a:xfrm flipH="false" flipV="false" rot="0">
            <a:off x="-1498945" y="8550101"/>
            <a:ext cx="4557028" cy="4557028"/>
          </a:xfrm>
          <a:custGeom>
            <a:avLst/>
            <a:gdLst/>
            <a:ahLst/>
            <a:cxnLst/>
            <a:rect r="r" b="b" t="t" l="l"/>
            <a:pathLst>
              <a:path h="4557028" w="4557028">
                <a:moveTo>
                  <a:pt x="0" y="0"/>
                </a:moveTo>
                <a:lnTo>
                  <a:pt x="4557027" y="0"/>
                </a:lnTo>
                <a:lnTo>
                  <a:pt x="4557027" y="4557028"/>
                </a:lnTo>
                <a:lnTo>
                  <a:pt x="0" y="45570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986702" y="-1906870"/>
            <a:ext cx="9830244" cy="9830244"/>
          </a:xfrm>
          <a:custGeom>
            <a:avLst/>
            <a:gdLst/>
            <a:ahLst/>
            <a:cxnLst/>
            <a:rect r="r" b="b" t="t" l="l"/>
            <a:pathLst>
              <a:path h="9830244" w="9830244">
                <a:moveTo>
                  <a:pt x="0" y="0"/>
                </a:moveTo>
                <a:lnTo>
                  <a:pt x="9830243" y="0"/>
                </a:lnTo>
                <a:lnTo>
                  <a:pt x="9830243" y="9830243"/>
                </a:lnTo>
                <a:lnTo>
                  <a:pt x="0" y="9830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651389" y="-2208895"/>
            <a:ext cx="9398182" cy="9398145"/>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25047" r="0" b="-25047"/>
              </a:stretch>
            </a:blipFill>
          </p:spPr>
        </p:sp>
      </p:grpSp>
      <p:grpSp>
        <p:nvGrpSpPr>
          <p:cNvPr name="Group 6" id="6"/>
          <p:cNvGrpSpPr/>
          <p:nvPr/>
        </p:nvGrpSpPr>
        <p:grpSpPr>
          <a:xfrm rot="0">
            <a:off x="3588439" y="8897507"/>
            <a:ext cx="780406" cy="78040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B5F8">
                    <a:alpha val="100000"/>
                  </a:srgbClr>
                </a:gs>
                <a:gs pos="50000">
                  <a:srgbClr val="00B5F8">
                    <a:alpha val="100000"/>
                  </a:srgbClr>
                </a:gs>
                <a:gs pos="100000">
                  <a:srgbClr val="2B5DFF">
                    <a:alpha val="100000"/>
                  </a:srgbClr>
                </a:gs>
              </a:gsLst>
              <a:path path="circle">
                <a:fillToRect l="0" r="100000" t="0" b="100000"/>
              </a:path>
              <a:tileRect r="0" l="-100000" b="0" t="-100000"/>
            </a:gradFill>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a:lnSpc>
                  <a:spcPts val="3749"/>
                </a:lnSpc>
              </a:pPr>
            </a:p>
          </p:txBody>
        </p:sp>
      </p:grpSp>
      <p:sp>
        <p:nvSpPr>
          <p:cNvPr name="TextBox 9" id="9"/>
          <p:cNvSpPr txBox="true"/>
          <p:nvPr/>
        </p:nvSpPr>
        <p:spPr>
          <a:xfrm rot="0">
            <a:off x="3058082" y="2002616"/>
            <a:ext cx="5046621" cy="1005636"/>
          </a:xfrm>
          <a:prstGeom prst="rect">
            <a:avLst/>
          </a:prstGeom>
        </p:spPr>
        <p:txBody>
          <a:bodyPr anchor="t" rtlCol="false" tIns="0" lIns="0" bIns="0" rIns="0">
            <a:spAutoFit/>
          </a:bodyPr>
          <a:lstStyle/>
          <a:p>
            <a:pPr marL="0" indent="0" lvl="0">
              <a:lnSpc>
                <a:spcPts val="7870"/>
              </a:lnSpc>
              <a:spcBef>
                <a:spcPct val="0"/>
              </a:spcBef>
            </a:pPr>
            <a:r>
              <a:rPr lang="en-US" sz="6558">
                <a:solidFill>
                  <a:srgbClr val="FFFFFF"/>
                </a:solidFill>
                <a:latin typeface="Now Bold"/>
              </a:rPr>
              <a:t>MANFAAT </a:t>
            </a:r>
          </a:p>
        </p:txBody>
      </p:sp>
      <p:grpSp>
        <p:nvGrpSpPr>
          <p:cNvPr name="Group 10" id="10"/>
          <p:cNvGrpSpPr/>
          <p:nvPr/>
        </p:nvGrpSpPr>
        <p:grpSpPr>
          <a:xfrm rot="0">
            <a:off x="15582958" y="8159898"/>
            <a:ext cx="780406" cy="78040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B5F8">
                    <a:alpha val="100000"/>
                  </a:srgbClr>
                </a:gs>
                <a:gs pos="50000">
                  <a:srgbClr val="00B5F8">
                    <a:alpha val="100000"/>
                  </a:srgbClr>
                </a:gs>
                <a:gs pos="100000">
                  <a:srgbClr val="2B5DFF">
                    <a:alpha val="100000"/>
                  </a:srgbClr>
                </a:gs>
              </a:gsLst>
              <a:path path="circle">
                <a:fillToRect l="0" r="100000" t="0" b="100000"/>
              </a:path>
              <a:tileRect r="0" l="-100000" b="0" t="-100000"/>
            </a:gradFill>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3749"/>
                </a:lnSpc>
              </a:pPr>
            </a:p>
          </p:txBody>
        </p:sp>
      </p:grpSp>
      <p:sp>
        <p:nvSpPr>
          <p:cNvPr name="TextBox 13" id="13"/>
          <p:cNvSpPr txBox="true"/>
          <p:nvPr/>
        </p:nvSpPr>
        <p:spPr>
          <a:xfrm rot="0">
            <a:off x="1028700" y="3492837"/>
            <a:ext cx="8524870" cy="3933092"/>
          </a:xfrm>
          <a:prstGeom prst="rect">
            <a:avLst/>
          </a:prstGeom>
        </p:spPr>
        <p:txBody>
          <a:bodyPr anchor="t" rtlCol="false" tIns="0" lIns="0" bIns="0" rIns="0">
            <a:spAutoFit/>
          </a:bodyPr>
          <a:lstStyle/>
          <a:p>
            <a:pPr algn="just" marL="580555" indent="-290277" lvl="1">
              <a:lnSpc>
                <a:spcPts val="4544"/>
              </a:lnSpc>
              <a:buFont typeface="Arial"/>
              <a:buChar char="•"/>
            </a:pPr>
            <a:r>
              <a:rPr lang="en-US" sz="2688" spc="263">
                <a:solidFill>
                  <a:srgbClr val="FAFAFA"/>
                </a:solidFill>
                <a:latin typeface="Canva Sans"/>
              </a:rPr>
              <a:t>Mengetahui apa yang disuka dan tidak disukai oleh peelanggan </a:t>
            </a:r>
          </a:p>
          <a:p>
            <a:pPr algn="just" marL="580555" indent="-290277" lvl="1">
              <a:lnSpc>
                <a:spcPts val="4544"/>
              </a:lnSpc>
              <a:buFont typeface="Arial"/>
              <a:buChar char="•"/>
            </a:pPr>
            <a:r>
              <a:rPr lang="en-US" sz="2688" spc="263">
                <a:solidFill>
                  <a:srgbClr val="FAFAFA"/>
                </a:solidFill>
                <a:latin typeface="Canva Sans"/>
              </a:rPr>
              <a:t>Dapat memperbaiki dan meningkatkan pelayanan</a:t>
            </a:r>
          </a:p>
          <a:p>
            <a:pPr algn="just" marL="580555" indent="-290277" lvl="1">
              <a:lnSpc>
                <a:spcPts val="4544"/>
              </a:lnSpc>
              <a:buFont typeface="Arial"/>
              <a:buChar char="•"/>
            </a:pPr>
            <a:r>
              <a:rPr lang="en-US" sz="2688" spc="263">
                <a:solidFill>
                  <a:srgbClr val="FAFAFA"/>
                </a:solidFill>
                <a:latin typeface="Canva Sans"/>
              </a:rPr>
              <a:t>Pengambilan keputusan berdasarkan data</a:t>
            </a:r>
          </a:p>
          <a:p>
            <a:pPr algn="just" marL="580555" indent="-290277" lvl="1">
              <a:lnSpc>
                <a:spcPts val="4544"/>
              </a:lnSpc>
              <a:buFont typeface="Arial"/>
              <a:buChar char="•"/>
            </a:pPr>
            <a:r>
              <a:rPr lang="en-US" sz="2688" spc="263">
                <a:solidFill>
                  <a:srgbClr val="FAFAFA"/>
                </a:solidFill>
                <a:latin typeface="Canva Sans"/>
              </a:rPr>
              <a:t>Dasar strategi dalam bisnis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14337686" y="-2095112"/>
            <a:ext cx="6247623" cy="6247623"/>
          </a:xfrm>
          <a:custGeom>
            <a:avLst/>
            <a:gdLst/>
            <a:ahLst/>
            <a:cxnLst/>
            <a:rect r="r" b="b" t="t" l="l"/>
            <a:pathLst>
              <a:path h="6247623" w="6247623">
                <a:moveTo>
                  <a:pt x="0" y="0"/>
                </a:moveTo>
                <a:lnTo>
                  <a:pt x="6247623" y="0"/>
                </a:lnTo>
                <a:lnTo>
                  <a:pt x="6247623" y="6247624"/>
                </a:lnTo>
                <a:lnTo>
                  <a:pt x="0" y="6247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3537" y="7801672"/>
            <a:ext cx="3608152" cy="3608152"/>
          </a:xfrm>
          <a:custGeom>
            <a:avLst/>
            <a:gdLst/>
            <a:ahLst/>
            <a:cxnLst/>
            <a:rect r="r" b="b" t="t" l="l"/>
            <a:pathLst>
              <a:path h="3608152" w="3608152">
                <a:moveTo>
                  <a:pt x="0" y="0"/>
                </a:moveTo>
                <a:lnTo>
                  <a:pt x="3608152" y="0"/>
                </a:lnTo>
                <a:lnTo>
                  <a:pt x="3608152" y="3608152"/>
                </a:lnTo>
                <a:lnTo>
                  <a:pt x="0" y="3608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0"/>
              </a:srgbClr>
            </a:solidFill>
            <a:ln w="609600" cap="sq">
              <a:solidFill>
                <a:srgbClr val="FAFAFA"/>
              </a:solidFill>
              <a:prstDash val="solid"/>
              <a:miter/>
            </a:ln>
          </p:spPr>
        </p:sp>
        <p:sp>
          <p:nvSpPr>
            <p:cNvPr name="TextBox 6" id="6"/>
            <p:cNvSpPr txBox="true"/>
            <p:nvPr/>
          </p:nvSpPr>
          <p:spPr>
            <a:xfrm>
              <a:off x="0" y="-28575"/>
              <a:ext cx="4816593" cy="2737908"/>
            </a:xfrm>
            <a:prstGeom prst="rect">
              <a:avLst/>
            </a:prstGeom>
          </p:spPr>
          <p:txBody>
            <a:bodyPr anchor="ctr" rtlCol="false" tIns="50800" lIns="50800" bIns="50800" rIns="50800"/>
            <a:lstStyle/>
            <a:p>
              <a:pPr algn="ctr">
                <a:lnSpc>
                  <a:spcPts val="2590"/>
                </a:lnSpc>
              </a:pPr>
            </a:p>
          </p:txBody>
        </p:sp>
      </p:grpSp>
      <p:sp>
        <p:nvSpPr>
          <p:cNvPr name="AutoShape 7" id="7"/>
          <p:cNvSpPr/>
          <p:nvPr/>
        </p:nvSpPr>
        <p:spPr>
          <a:xfrm>
            <a:off x="3380466" y="9244012"/>
            <a:ext cx="11527069" cy="0"/>
          </a:xfrm>
          <a:prstGeom prst="line">
            <a:avLst/>
          </a:prstGeom>
          <a:ln cap="flat" w="28575">
            <a:solidFill>
              <a:srgbClr val="FFFFFF"/>
            </a:solidFill>
            <a:prstDash val="solid"/>
            <a:headEnd type="none" len="sm" w="sm"/>
            <a:tailEnd type="none" len="sm" w="sm"/>
          </a:ln>
        </p:spPr>
      </p:sp>
      <p:sp>
        <p:nvSpPr>
          <p:cNvPr name="Freeform 8" id="8"/>
          <p:cNvSpPr/>
          <p:nvPr/>
        </p:nvSpPr>
        <p:spPr>
          <a:xfrm flipH="false" flipV="false" rot="0">
            <a:off x="2521847" y="3041472"/>
            <a:ext cx="13084230" cy="3279235"/>
          </a:xfrm>
          <a:custGeom>
            <a:avLst/>
            <a:gdLst/>
            <a:ahLst/>
            <a:cxnLst/>
            <a:rect r="r" b="b" t="t" l="l"/>
            <a:pathLst>
              <a:path h="3279235" w="13084230">
                <a:moveTo>
                  <a:pt x="0" y="0"/>
                </a:moveTo>
                <a:lnTo>
                  <a:pt x="13084230" y="0"/>
                </a:lnTo>
                <a:lnTo>
                  <a:pt x="13084230" y="3279235"/>
                </a:lnTo>
                <a:lnTo>
                  <a:pt x="0" y="3279235"/>
                </a:lnTo>
                <a:lnTo>
                  <a:pt x="0" y="0"/>
                </a:lnTo>
                <a:close/>
              </a:path>
            </a:pathLst>
          </a:custGeom>
          <a:blipFill>
            <a:blip r:embed="rId4"/>
            <a:stretch>
              <a:fillRect l="0" t="0" r="0" b="0"/>
            </a:stretch>
          </a:blipFill>
        </p:spPr>
      </p:sp>
      <p:sp>
        <p:nvSpPr>
          <p:cNvPr name="TextBox 9" id="9"/>
          <p:cNvSpPr txBox="true"/>
          <p:nvPr/>
        </p:nvSpPr>
        <p:spPr>
          <a:xfrm rot="0">
            <a:off x="2785223" y="1478536"/>
            <a:ext cx="11552463" cy="854075"/>
          </a:xfrm>
          <a:prstGeom prst="rect">
            <a:avLst/>
          </a:prstGeom>
        </p:spPr>
        <p:txBody>
          <a:bodyPr anchor="t" rtlCol="false" tIns="0" lIns="0" bIns="0" rIns="0">
            <a:spAutoFit/>
          </a:bodyPr>
          <a:lstStyle/>
          <a:p>
            <a:pPr algn="ctr" marL="0" indent="0" lvl="0">
              <a:lnSpc>
                <a:spcPts val="6616"/>
              </a:lnSpc>
              <a:spcBef>
                <a:spcPct val="0"/>
              </a:spcBef>
            </a:pPr>
            <a:r>
              <a:rPr lang="en-US" sz="5514">
                <a:solidFill>
                  <a:srgbClr val="FFFFFF"/>
                </a:solidFill>
                <a:latin typeface="Now Bold"/>
              </a:rPr>
              <a:t>FLOWCHART</a:t>
            </a:r>
          </a:p>
        </p:txBody>
      </p:sp>
      <p:sp>
        <p:nvSpPr>
          <p:cNvPr name="TextBox 10" id="10"/>
          <p:cNvSpPr txBox="true"/>
          <p:nvPr/>
        </p:nvSpPr>
        <p:spPr>
          <a:xfrm rot="0">
            <a:off x="2521847" y="6953368"/>
            <a:ext cx="13164269" cy="1515557"/>
          </a:xfrm>
          <a:prstGeom prst="rect">
            <a:avLst/>
          </a:prstGeom>
        </p:spPr>
        <p:txBody>
          <a:bodyPr anchor="t" rtlCol="false" tIns="0" lIns="0" bIns="0" rIns="0">
            <a:spAutoFit/>
          </a:bodyPr>
          <a:lstStyle/>
          <a:p>
            <a:pPr algn="just">
              <a:lnSpc>
                <a:spcPts val="4082"/>
              </a:lnSpc>
            </a:pPr>
            <a:r>
              <a:rPr lang="en-US" sz="2721" spc="-68">
                <a:solidFill>
                  <a:srgbClr val="FFFFFF"/>
                </a:solidFill>
                <a:latin typeface="Canva Sans"/>
              </a:rPr>
              <a:t>Diawali dengan mengumpulkan data selanjutnya data tersebut dibersihkan, setelah itu dilakukan ekstraksi fitur dari hasil data yang sudah dibersihkan kemudian diklasifikasikan. Terakhir melakukan evaluasi pada model.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14337686" y="-2095112"/>
            <a:ext cx="6247623" cy="6247623"/>
          </a:xfrm>
          <a:custGeom>
            <a:avLst/>
            <a:gdLst/>
            <a:ahLst/>
            <a:cxnLst/>
            <a:rect r="r" b="b" t="t" l="l"/>
            <a:pathLst>
              <a:path h="6247623" w="6247623">
                <a:moveTo>
                  <a:pt x="0" y="0"/>
                </a:moveTo>
                <a:lnTo>
                  <a:pt x="6247623" y="0"/>
                </a:lnTo>
                <a:lnTo>
                  <a:pt x="6247623" y="6247624"/>
                </a:lnTo>
                <a:lnTo>
                  <a:pt x="0" y="6247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3537" y="7801672"/>
            <a:ext cx="3608152" cy="3608152"/>
          </a:xfrm>
          <a:custGeom>
            <a:avLst/>
            <a:gdLst/>
            <a:ahLst/>
            <a:cxnLst/>
            <a:rect r="r" b="b" t="t" l="l"/>
            <a:pathLst>
              <a:path h="3608152" w="3608152">
                <a:moveTo>
                  <a:pt x="0" y="0"/>
                </a:moveTo>
                <a:lnTo>
                  <a:pt x="3608152" y="0"/>
                </a:lnTo>
                <a:lnTo>
                  <a:pt x="3608152" y="3608152"/>
                </a:lnTo>
                <a:lnTo>
                  <a:pt x="0" y="3608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0"/>
              </a:srgbClr>
            </a:solidFill>
            <a:ln w="609600" cap="sq">
              <a:solidFill>
                <a:srgbClr val="FAFAFA"/>
              </a:solidFill>
              <a:prstDash val="solid"/>
              <a:miter/>
            </a:ln>
          </p:spPr>
        </p:sp>
        <p:sp>
          <p:nvSpPr>
            <p:cNvPr name="TextBox 6" id="6"/>
            <p:cNvSpPr txBox="true"/>
            <p:nvPr/>
          </p:nvSpPr>
          <p:spPr>
            <a:xfrm>
              <a:off x="0" y="-28575"/>
              <a:ext cx="4816593" cy="2737908"/>
            </a:xfrm>
            <a:prstGeom prst="rect">
              <a:avLst/>
            </a:prstGeom>
          </p:spPr>
          <p:txBody>
            <a:bodyPr anchor="ctr" rtlCol="false" tIns="50800" lIns="50800" bIns="50800" rIns="50800"/>
            <a:lstStyle/>
            <a:p>
              <a:pPr algn="ctr">
                <a:lnSpc>
                  <a:spcPts val="2590"/>
                </a:lnSpc>
              </a:pPr>
            </a:p>
          </p:txBody>
        </p:sp>
      </p:grpSp>
      <p:sp>
        <p:nvSpPr>
          <p:cNvPr name="AutoShape 7" id="7"/>
          <p:cNvSpPr/>
          <p:nvPr/>
        </p:nvSpPr>
        <p:spPr>
          <a:xfrm>
            <a:off x="3380466" y="9244012"/>
            <a:ext cx="11527069" cy="0"/>
          </a:xfrm>
          <a:prstGeom prst="line">
            <a:avLst/>
          </a:prstGeom>
          <a:ln cap="flat" w="28575">
            <a:solidFill>
              <a:srgbClr val="FFFFFF"/>
            </a:solidFill>
            <a:prstDash val="solid"/>
            <a:headEnd type="none" len="sm" w="sm"/>
            <a:tailEnd type="none" len="sm" w="sm"/>
          </a:ln>
        </p:spPr>
      </p:sp>
      <p:sp>
        <p:nvSpPr>
          <p:cNvPr name="Freeform 8" id="8"/>
          <p:cNvSpPr/>
          <p:nvPr/>
        </p:nvSpPr>
        <p:spPr>
          <a:xfrm flipH="false" flipV="false" rot="0">
            <a:off x="5238694" y="2841952"/>
            <a:ext cx="6954914" cy="5878433"/>
          </a:xfrm>
          <a:custGeom>
            <a:avLst/>
            <a:gdLst/>
            <a:ahLst/>
            <a:cxnLst/>
            <a:rect r="r" b="b" t="t" l="l"/>
            <a:pathLst>
              <a:path h="5878433" w="6954914">
                <a:moveTo>
                  <a:pt x="0" y="0"/>
                </a:moveTo>
                <a:lnTo>
                  <a:pt x="6954914" y="0"/>
                </a:lnTo>
                <a:lnTo>
                  <a:pt x="6954914" y="5878433"/>
                </a:lnTo>
                <a:lnTo>
                  <a:pt x="0" y="5878433"/>
                </a:lnTo>
                <a:lnTo>
                  <a:pt x="0" y="0"/>
                </a:lnTo>
                <a:close/>
              </a:path>
            </a:pathLst>
          </a:custGeom>
          <a:blipFill>
            <a:blip r:embed="rId4"/>
            <a:stretch>
              <a:fillRect l="0" t="0" r="0" b="0"/>
            </a:stretch>
          </a:blipFill>
        </p:spPr>
      </p:sp>
      <p:sp>
        <p:nvSpPr>
          <p:cNvPr name="TextBox 9" id="9"/>
          <p:cNvSpPr txBox="true"/>
          <p:nvPr/>
        </p:nvSpPr>
        <p:spPr>
          <a:xfrm rot="0">
            <a:off x="2785223" y="1478536"/>
            <a:ext cx="11552463" cy="854075"/>
          </a:xfrm>
          <a:prstGeom prst="rect">
            <a:avLst/>
          </a:prstGeom>
        </p:spPr>
        <p:txBody>
          <a:bodyPr anchor="t" rtlCol="false" tIns="0" lIns="0" bIns="0" rIns="0">
            <a:spAutoFit/>
          </a:bodyPr>
          <a:lstStyle/>
          <a:p>
            <a:pPr algn="ctr" marL="0" indent="0" lvl="0">
              <a:lnSpc>
                <a:spcPts val="6616"/>
              </a:lnSpc>
              <a:spcBef>
                <a:spcPct val="0"/>
              </a:spcBef>
            </a:pPr>
            <a:r>
              <a:rPr lang="en-US" sz="5514">
                <a:solidFill>
                  <a:srgbClr val="FFFFFF"/>
                </a:solidFill>
                <a:latin typeface="Now Bold"/>
              </a:rPr>
              <a:t>CONFUSION MATRIX</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14337686" y="-2095112"/>
            <a:ext cx="6247623" cy="6247623"/>
          </a:xfrm>
          <a:custGeom>
            <a:avLst/>
            <a:gdLst/>
            <a:ahLst/>
            <a:cxnLst/>
            <a:rect r="r" b="b" t="t" l="l"/>
            <a:pathLst>
              <a:path h="6247623" w="6247623">
                <a:moveTo>
                  <a:pt x="0" y="0"/>
                </a:moveTo>
                <a:lnTo>
                  <a:pt x="6247623" y="0"/>
                </a:lnTo>
                <a:lnTo>
                  <a:pt x="6247623" y="6247624"/>
                </a:lnTo>
                <a:lnTo>
                  <a:pt x="0" y="6247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3537" y="7801672"/>
            <a:ext cx="3608152" cy="3608152"/>
          </a:xfrm>
          <a:custGeom>
            <a:avLst/>
            <a:gdLst/>
            <a:ahLst/>
            <a:cxnLst/>
            <a:rect r="r" b="b" t="t" l="l"/>
            <a:pathLst>
              <a:path h="3608152" w="3608152">
                <a:moveTo>
                  <a:pt x="0" y="0"/>
                </a:moveTo>
                <a:lnTo>
                  <a:pt x="3608152" y="0"/>
                </a:lnTo>
                <a:lnTo>
                  <a:pt x="3608152" y="3608152"/>
                </a:lnTo>
                <a:lnTo>
                  <a:pt x="0" y="3608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0"/>
              </a:srgbClr>
            </a:solidFill>
            <a:ln w="609600" cap="sq">
              <a:solidFill>
                <a:srgbClr val="FAFAFA"/>
              </a:solidFill>
              <a:prstDash val="solid"/>
              <a:miter/>
            </a:ln>
          </p:spPr>
        </p:sp>
        <p:sp>
          <p:nvSpPr>
            <p:cNvPr name="TextBox 6" id="6"/>
            <p:cNvSpPr txBox="true"/>
            <p:nvPr/>
          </p:nvSpPr>
          <p:spPr>
            <a:xfrm>
              <a:off x="0" y="-28575"/>
              <a:ext cx="4816593" cy="2737908"/>
            </a:xfrm>
            <a:prstGeom prst="rect">
              <a:avLst/>
            </a:prstGeom>
          </p:spPr>
          <p:txBody>
            <a:bodyPr anchor="ctr" rtlCol="false" tIns="50800" lIns="50800" bIns="50800" rIns="50800"/>
            <a:lstStyle/>
            <a:p>
              <a:pPr algn="ctr">
                <a:lnSpc>
                  <a:spcPts val="2590"/>
                </a:lnSpc>
              </a:pPr>
            </a:p>
          </p:txBody>
        </p:sp>
      </p:grpSp>
      <p:sp>
        <p:nvSpPr>
          <p:cNvPr name="AutoShape 7" id="7"/>
          <p:cNvSpPr/>
          <p:nvPr/>
        </p:nvSpPr>
        <p:spPr>
          <a:xfrm>
            <a:off x="3380466" y="9244012"/>
            <a:ext cx="11527069" cy="0"/>
          </a:xfrm>
          <a:prstGeom prst="line">
            <a:avLst/>
          </a:prstGeom>
          <a:ln cap="flat" w="28575">
            <a:solidFill>
              <a:srgbClr val="FFFFFF"/>
            </a:solidFill>
            <a:prstDash val="solid"/>
            <a:headEnd type="none" len="sm" w="sm"/>
            <a:tailEnd type="none" len="sm" w="sm"/>
          </a:ln>
        </p:spPr>
      </p:sp>
      <p:sp>
        <p:nvSpPr>
          <p:cNvPr name="Freeform 8" id="8"/>
          <p:cNvSpPr/>
          <p:nvPr/>
        </p:nvSpPr>
        <p:spPr>
          <a:xfrm flipH="false" flipV="false" rot="0">
            <a:off x="2074979" y="2627568"/>
            <a:ext cx="8154832" cy="6259840"/>
          </a:xfrm>
          <a:custGeom>
            <a:avLst/>
            <a:gdLst/>
            <a:ahLst/>
            <a:cxnLst/>
            <a:rect r="r" b="b" t="t" l="l"/>
            <a:pathLst>
              <a:path h="6259840" w="8154832">
                <a:moveTo>
                  <a:pt x="0" y="0"/>
                </a:moveTo>
                <a:lnTo>
                  <a:pt x="8154832" y="0"/>
                </a:lnTo>
                <a:lnTo>
                  <a:pt x="8154832" y="6259840"/>
                </a:lnTo>
                <a:lnTo>
                  <a:pt x="0" y="6259840"/>
                </a:lnTo>
                <a:lnTo>
                  <a:pt x="0" y="0"/>
                </a:lnTo>
                <a:close/>
              </a:path>
            </a:pathLst>
          </a:custGeom>
          <a:blipFill>
            <a:blip r:embed="rId4"/>
            <a:stretch>
              <a:fillRect l="-10496" t="-27209" r="-97461" b="-25178"/>
            </a:stretch>
          </a:blipFill>
        </p:spPr>
      </p:sp>
      <p:sp>
        <p:nvSpPr>
          <p:cNvPr name="TextBox 9" id="9"/>
          <p:cNvSpPr txBox="true"/>
          <p:nvPr/>
        </p:nvSpPr>
        <p:spPr>
          <a:xfrm rot="0">
            <a:off x="2521847" y="1199896"/>
            <a:ext cx="11552463" cy="854075"/>
          </a:xfrm>
          <a:prstGeom prst="rect">
            <a:avLst/>
          </a:prstGeom>
        </p:spPr>
        <p:txBody>
          <a:bodyPr anchor="t" rtlCol="false" tIns="0" lIns="0" bIns="0" rIns="0">
            <a:spAutoFit/>
          </a:bodyPr>
          <a:lstStyle/>
          <a:p>
            <a:pPr algn="ctr" marL="0" indent="0" lvl="0">
              <a:lnSpc>
                <a:spcPts val="6616"/>
              </a:lnSpc>
              <a:spcBef>
                <a:spcPct val="0"/>
              </a:spcBef>
            </a:pPr>
            <a:r>
              <a:rPr lang="en-US" sz="5514">
                <a:solidFill>
                  <a:srgbClr val="FFFFFF"/>
                </a:solidFill>
                <a:latin typeface="Now Bold"/>
              </a:rPr>
              <a:t>EKSTRAKSI FITUR SKIP N-GRAM</a:t>
            </a:r>
          </a:p>
        </p:txBody>
      </p:sp>
      <p:sp>
        <p:nvSpPr>
          <p:cNvPr name="TextBox 10" id="10"/>
          <p:cNvSpPr txBox="true"/>
          <p:nvPr/>
        </p:nvSpPr>
        <p:spPr>
          <a:xfrm rot="0">
            <a:off x="10823627" y="3997414"/>
            <a:ext cx="5416037" cy="3058607"/>
          </a:xfrm>
          <a:prstGeom prst="rect">
            <a:avLst/>
          </a:prstGeom>
        </p:spPr>
        <p:txBody>
          <a:bodyPr anchor="t" rtlCol="false" tIns="0" lIns="0" bIns="0" rIns="0">
            <a:spAutoFit/>
          </a:bodyPr>
          <a:lstStyle/>
          <a:p>
            <a:pPr algn="just" marL="587595" indent="-293798" lvl="1">
              <a:lnSpc>
                <a:spcPts val="4082"/>
              </a:lnSpc>
              <a:buFont typeface="Arial"/>
              <a:buChar char="•"/>
            </a:pPr>
            <a:r>
              <a:rPr lang="en-US" sz="2721" spc="-68">
                <a:solidFill>
                  <a:srgbClr val="FFFFFF"/>
                </a:solidFill>
                <a:latin typeface="Canva Sans"/>
              </a:rPr>
              <a:t>Mengaplikasikan ekstraksi fitur pada model menggunakan metode Skip N-Gram. </a:t>
            </a:r>
          </a:p>
          <a:p>
            <a:pPr algn="just" marL="587595" indent="-293798" lvl="1">
              <a:lnSpc>
                <a:spcPts val="4082"/>
              </a:lnSpc>
              <a:buFont typeface="Arial"/>
              <a:buChar char="•"/>
            </a:pPr>
            <a:r>
              <a:rPr lang="en-US" sz="2721" spc="-68">
                <a:solidFill>
                  <a:srgbClr val="FFFFFF"/>
                </a:solidFill>
                <a:latin typeface="Canva Sans"/>
              </a:rPr>
              <a:t>Hasil implementasi ekstraksi fitur tersebut menghasilkan akurasi 60.16%.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14337686" y="-2095112"/>
            <a:ext cx="6247623" cy="6247623"/>
          </a:xfrm>
          <a:custGeom>
            <a:avLst/>
            <a:gdLst/>
            <a:ahLst/>
            <a:cxnLst/>
            <a:rect r="r" b="b" t="t" l="l"/>
            <a:pathLst>
              <a:path h="6247623" w="6247623">
                <a:moveTo>
                  <a:pt x="0" y="0"/>
                </a:moveTo>
                <a:lnTo>
                  <a:pt x="6247623" y="0"/>
                </a:lnTo>
                <a:lnTo>
                  <a:pt x="6247623" y="6247624"/>
                </a:lnTo>
                <a:lnTo>
                  <a:pt x="0" y="6247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3537" y="7801672"/>
            <a:ext cx="3608152" cy="3608152"/>
          </a:xfrm>
          <a:custGeom>
            <a:avLst/>
            <a:gdLst/>
            <a:ahLst/>
            <a:cxnLst/>
            <a:rect r="r" b="b" t="t" l="l"/>
            <a:pathLst>
              <a:path h="3608152" w="3608152">
                <a:moveTo>
                  <a:pt x="0" y="0"/>
                </a:moveTo>
                <a:lnTo>
                  <a:pt x="3608152" y="0"/>
                </a:lnTo>
                <a:lnTo>
                  <a:pt x="3608152" y="3608152"/>
                </a:lnTo>
                <a:lnTo>
                  <a:pt x="0" y="3608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0"/>
              </a:srgbClr>
            </a:solidFill>
            <a:ln w="609600" cap="sq">
              <a:solidFill>
                <a:srgbClr val="FAFAFA"/>
              </a:solidFill>
              <a:prstDash val="solid"/>
              <a:miter/>
            </a:ln>
          </p:spPr>
        </p:sp>
        <p:sp>
          <p:nvSpPr>
            <p:cNvPr name="TextBox 6" id="6"/>
            <p:cNvSpPr txBox="true"/>
            <p:nvPr/>
          </p:nvSpPr>
          <p:spPr>
            <a:xfrm>
              <a:off x="0" y="-28575"/>
              <a:ext cx="4816593" cy="2737908"/>
            </a:xfrm>
            <a:prstGeom prst="rect">
              <a:avLst/>
            </a:prstGeom>
          </p:spPr>
          <p:txBody>
            <a:bodyPr anchor="ctr" rtlCol="false" tIns="50800" lIns="50800" bIns="50800" rIns="50800"/>
            <a:lstStyle/>
            <a:p>
              <a:pPr algn="ctr">
                <a:lnSpc>
                  <a:spcPts val="2590"/>
                </a:lnSpc>
              </a:pPr>
            </a:p>
          </p:txBody>
        </p:sp>
      </p:grpSp>
      <p:sp>
        <p:nvSpPr>
          <p:cNvPr name="AutoShape 7" id="7"/>
          <p:cNvSpPr/>
          <p:nvPr/>
        </p:nvSpPr>
        <p:spPr>
          <a:xfrm>
            <a:off x="3380466" y="9244012"/>
            <a:ext cx="11527069" cy="0"/>
          </a:xfrm>
          <a:prstGeom prst="line">
            <a:avLst/>
          </a:prstGeom>
          <a:ln cap="flat" w="28575">
            <a:solidFill>
              <a:srgbClr val="FFFFFF"/>
            </a:solidFill>
            <a:prstDash val="solid"/>
            <a:headEnd type="none" len="sm" w="sm"/>
            <a:tailEnd type="none" len="sm" w="sm"/>
          </a:ln>
        </p:spPr>
      </p:sp>
      <p:sp>
        <p:nvSpPr>
          <p:cNvPr name="Freeform 8" id="8"/>
          <p:cNvSpPr/>
          <p:nvPr/>
        </p:nvSpPr>
        <p:spPr>
          <a:xfrm flipH="false" flipV="false" rot="0">
            <a:off x="1290539" y="3058976"/>
            <a:ext cx="8264266" cy="5588316"/>
          </a:xfrm>
          <a:custGeom>
            <a:avLst/>
            <a:gdLst/>
            <a:ahLst/>
            <a:cxnLst/>
            <a:rect r="r" b="b" t="t" l="l"/>
            <a:pathLst>
              <a:path h="5588316" w="8264266">
                <a:moveTo>
                  <a:pt x="0" y="0"/>
                </a:moveTo>
                <a:lnTo>
                  <a:pt x="8264266" y="0"/>
                </a:lnTo>
                <a:lnTo>
                  <a:pt x="8264266" y="5588315"/>
                </a:lnTo>
                <a:lnTo>
                  <a:pt x="0" y="5588315"/>
                </a:lnTo>
                <a:lnTo>
                  <a:pt x="0" y="0"/>
                </a:lnTo>
                <a:close/>
              </a:path>
            </a:pathLst>
          </a:custGeom>
          <a:blipFill>
            <a:blip r:embed="rId4"/>
            <a:stretch>
              <a:fillRect l="-22863" t="-74973" r="-303080" b="-179348"/>
            </a:stretch>
          </a:blipFill>
        </p:spPr>
      </p:sp>
      <p:sp>
        <p:nvSpPr>
          <p:cNvPr name="TextBox 9" id="9"/>
          <p:cNvSpPr txBox="true"/>
          <p:nvPr/>
        </p:nvSpPr>
        <p:spPr>
          <a:xfrm rot="0">
            <a:off x="2521847" y="1199896"/>
            <a:ext cx="11552463" cy="854075"/>
          </a:xfrm>
          <a:prstGeom prst="rect">
            <a:avLst/>
          </a:prstGeom>
        </p:spPr>
        <p:txBody>
          <a:bodyPr anchor="t" rtlCol="false" tIns="0" lIns="0" bIns="0" rIns="0">
            <a:spAutoFit/>
          </a:bodyPr>
          <a:lstStyle/>
          <a:p>
            <a:pPr algn="ctr" marL="0" indent="0" lvl="0">
              <a:lnSpc>
                <a:spcPts val="6616"/>
              </a:lnSpc>
              <a:spcBef>
                <a:spcPct val="0"/>
              </a:spcBef>
            </a:pPr>
            <a:r>
              <a:rPr lang="en-US" sz="5514">
                <a:solidFill>
                  <a:srgbClr val="FFFFFF"/>
                </a:solidFill>
                <a:latin typeface="Now Bold"/>
              </a:rPr>
              <a:t>EKSTRAKSI FITUR TF-IDF</a:t>
            </a:r>
          </a:p>
        </p:txBody>
      </p:sp>
      <p:sp>
        <p:nvSpPr>
          <p:cNvPr name="TextBox 10" id="10"/>
          <p:cNvSpPr txBox="true"/>
          <p:nvPr/>
        </p:nvSpPr>
        <p:spPr>
          <a:xfrm rot="0">
            <a:off x="10823627" y="3997414"/>
            <a:ext cx="5416037" cy="3058607"/>
          </a:xfrm>
          <a:prstGeom prst="rect">
            <a:avLst/>
          </a:prstGeom>
        </p:spPr>
        <p:txBody>
          <a:bodyPr anchor="t" rtlCol="false" tIns="0" lIns="0" bIns="0" rIns="0">
            <a:spAutoFit/>
          </a:bodyPr>
          <a:lstStyle/>
          <a:p>
            <a:pPr algn="just" marL="587595" indent="-293798" lvl="1">
              <a:lnSpc>
                <a:spcPts val="4082"/>
              </a:lnSpc>
              <a:buFont typeface="Arial"/>
              <a:buChar char="•"/>
            </a:pPr>
            <a:r>
              <a:rPr lang="en-US" sz="2721" spc="-68">
                <a:solidFill>
                  <a:srgbClr val="FFFFFF"/>
                </a:solidFill>
                <a:latin typeface="Canva Sans"/>
              </a:rPr>
              <a:t>Mengaplikasikan ekstraksi fitur pada model menggunakan metode TF-IDF. </a:t>
            </a:r>
          </a:p>
          <a:p>
            <a:pPr algn="just" marL="587595" indent="-293798" lvl="1">
              <a:lnSpc>
                <a:spcPts val="4082"/>
              </a:lnSpc>
              <a:buFont typeface="Arial"/>
              <a:buChar char="•"/>
            </a:pPr>
            <a:r>
              <a:rPr lang="en-US" sz="2721" spc="-68">
                <a:solidFill>
                  <a:srgbClr val="FFFFFF"/>
                </a:solidFill>
                <a:latin typeface="Canva Sans"/>
              </a:rPr>
              <a:t>Hasil implementasi ekstraksi fitur tersebut menghasilkan akurasi 70.00%.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DAF3aQRID2c</dc:identifier>
  <dcterms:modified xsi:type="dcterms:W3CDTF">2011-08-01T06:04:30Z</dcterms:modified>
  <cp:revision>1</cp:revision>
  <dc:title>kelompok 5</dc:title>
</cp:coreProperties>
</file>